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90" r:id="rId5"/>
  </p:sldMasterIdLst>
  <p:notesMasterIdLst>
    <p:notesMasterId r:id="rId36"/>
  </p:notesMasterIdLst>
  <p:sldIdLst>
    <p:sldId id="271" r:id="rId6"/>
    <p:sldId id="310" r:id="rId7"/>
    <p:sldId id="274" r:id="rId8"/>
    <p:sldId id="318" r:id="rId9"/>
    <p:sldId id="319" r:id="rId10"/>
    <p:sldId id="320" r:id="rId11"/>
    <p:sldId id="324" r:id="rId12"/>
    <p:sldId id="321" r:id="rId13"/>
    <p:sldId id="322" r:id="rId14"/>
    <p:sldId id="323" r:id="rId15"/>
    <p:sldId id="339" r:id="rId16"/>
    <p:sldId id="327" r:id="rId17"/>
    <p:sldId id="329" r:id="rId18"/>
    <p:sldId id="332" r:id="rId19"/>
    <p:sldId id="331" r:id="rId20"/>
    <p:sldId id="340" r:id="rId21"/>
    <p:sldId id="315" r:id="rId22"/>
    <p:sldId id="306" r:id="rId23"/>
    <p:sldId id="334" r:id="rId24"/>
    <p:sldId id="333" r:id="rId25"/>
    <p:sldId id="303" r:id="rId26"/>
    <p:sldId id="312" r:id="rId27"/>
    <p:sldId id="316" r:id="rId28"/>
    <p:sldId id="317" r:id="rId29"/>
    <p:sldId id="335" r:id="rId30"/>
    <p:sldId id="311" r:id="rId31"/>
    <p:sldId id="336" r:id="rId32"/>
    <p:sldId id="305" r:id="rId33"/>
    <p:sldId id="337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rnational Secretariat CB" initials="CB" lastIdx="5" clrIdx="0">
    <p:extLst>
      <p:ext uri="{19B8F6BF-5375-455C-9EA6-DF929625EA0E}">
        <p15:presenceInfo xmlns:p15="http://schemas.microsoft.com/office/powerpoint/2012/main" userId="International Secretariat 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2856"/>
    <a:srgbClr val="89AA2E"/>
    <a:srgbClr val="7CBF33"/>
    <a:srgbClr val="2C8536"/>
    <a:srgbClr val="EBEBEB"/>
    <a:srgbClr val="00C3F0"/>
    <a:srgbClr val="002157"/>
    <a:srgbClr val="EBCB9F"/>
    <a:srgbClr val="6D5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317C1-5358-8CF3-74DA-A144642A2979}" v="7" dt="2021-03-03T14:59:10.091"/>
    <p1510:client id="{BFD2A19A-FF20-4395-BDCA-EBF3E47605D4}" v="6" vWet="8" dt="2021-03-03T14:58:53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78772" autoAdjust="0"/>
  </p:normalViewPr>
  <p:slideViewPr>
    <p:cSldViewPr snapToGrid="0" snapToObjects="1">
      <p:cViewPr varScale="1">
        <p:scale>
          <a:sx n="67" d="100"/>
          <a:sy n="67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83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68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5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9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725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1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29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059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25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915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87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83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09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51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271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393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Indra</a:t>
            </a:r>
            <a:endParaRPr lang="fr-FR" dirty="0"/>
          </a:p>
          <a:p>
            <a:r>
              <a:rPr lang="nb-NO" dirty="0"/>
              <a:t>Support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Int. Sec</a:t>
            </a:r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37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68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94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81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14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91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94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78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38525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096000" y="5808678"/>
            <a:ext cx="545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La norme mondiale pour la bonne gestion des ressources pétrolières, gazières et minières.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9" r:id="rId12"/>
    <p:sldLayoutId id="2147483683" r:id="rId13"/>
    <p:sldLayoutId id="2147483684" r:id="rId14"/>
    <p:sldLayoutId id="2147483685" r:id="rId15"/>
    <p:sldLayoutId id="2147483687" r:id="rId16"/>
    <p:sldLayoutId id="2147483654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emf"/><Relationship Id="rId11" Type="http://schemas.openxmlformats.org/officeDocument/2006/relationships/image" Target="../media/image23.svg"/><Relationship Id="rId5" Type="http://schemas.openxmlformats.org/officeDocument/2006/relationships/image" Target="../media/image17.emf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fr/document/2021-guide-validation-iti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iti.org/fr/document/2021-validation-modeles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iti.org/files/documents/fr_explainer_eiti_validation_model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E96A1F-9AFC-2B43-A2E7-586BFD97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601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Atelier régional, 3 mars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8E94-9F39-7B49-ADCA-DF925BAD3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35" y="2261937"/>
            <a:ext cx="11227453" cy="1539561"/>
          </a:xfrm>
        </p:spPr>
        <p:txBody>
          <a:bodyPr>
            <a:normAutofit fontScale="92500" lnSpcReduction="10000"/>
          </a:bodyPr>
          <a:lstStyle/>
          <a:p>
            <a:r>
              <a:rPr lang="nb-NO">
                <a:latin typeface="Franklin Gothic Demi"/>
              </a:rPr>
              <a:t>Le </a:t>
            </a:r>
            <a:r>
              <a:rPr lang="nb-NO" err="1">
                <a:latin typeface="Franklin Gothic Demi"/>
              </a:rPr>
              <a:t>nouveau</a:t>
            </a:r>
            <a:r>
              <a:rPr lang="nb-NO">
                <a:latin typeface="Franklin Gothic Demi"/>
              </a:rPr>
              <a:t> </a:t>
            </a:r>
            <a:r>
              <a:rPr lang="nb-NO" err="1">
                <a:latin typeface="Franklin Gothic Demi"/>
              </a:rPr>
              <a:t>modèle</a:t>
            </a:r>
            <a:r>
              <a:rPr lang="nb-NO">
                <a:latin typeface="Franklin Gothic Demi"/>
              </a:rPr>
              <a:t> de Validation</a:t>
            </a:r>
            <a:br>
              <a:rPr lang="nb-NO" dirty="0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Résultats</a:t>
            </a:r>
            <a:r>
              <a:rPr lang="nb-NO"/>
              <a:t> de la </a:t>
            </a:r>
            <a:r>
              <a:rPr lang="nb-NO" err="1"/>
              <a:t>Validation</a:t>
            </a:r>
            <a:endParaRPr lang="nb-NO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C3C352-A670-584E-9F39-4E79728AE1E7}"/>
              </a:ext>
            </a:extLst>
          </p:cNvPr>
          <p:cNvGrpSpPr/>
          <p:nvPr/>
        </p:nvGrpSpPr>
        <p:grpSpPr>
          <a:xfrm>
            <a:off x="4252845" y="2717251"/>
            <a:ext cx="7307591" cy="1638941"/>
            <a:chOff x="4069209" y="4647679"/>
            <a:chExt cx="7307591" cy="163894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B400EE-D8F9-9F44-8697-97F164A3A241}"/>
                </a:ext>
              </a:extLst>
            </p:cNvPr>
            <p:cNvGrpSpPr/>
            <p:nvPr/>
          </p:nvGrpSpPr>
          <p:grpSpPr>
            <a:xfrm>
              <a:off x="4069209" y="4647679"/>
              <a:ext cx="1471031" cy="1238831"/>
              <a:chOff x="4069209" y="4647679"/>
              <a:chExt cx="1471031" cy="123883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BD10DF-9A31-0F4B-8073-8E9CC6FDF68D}"/>
                  </a:ext>
                </a:extLst>
              </p:cNvPr>
              <p:cNvSpPr/>
              <p:nvPr/>
            </p:nvSpPr>
            <p:spPr>
              <a:xfrm>
                <a:off x="4177853" y="4647679"/>
                <a:ext cx="1259870" cy="207818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2EF20-B2D4-474A-A2DE-C4D8C720D08F}"/>
                  </a:ext>
                </a:extLst>
              </p:cNvPr>
              <p:cNvSpPr txBox="1"/>
              <p:nvPr/>
            </p:nvSpPr>
            <p:spPr>
              <a:xfrm>
                <a:off x="4069209" y="5117069"/>
                <a:ext cx="14710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/>
                  <a:t>Non </a:t>
                </a:r>
                <a:r>
                  <a:rPr lang="en-GB" sz="1400" b="1" err="1"/>
                  <a:t>respectée</a:t>
                </a:r>
                <a:br>
                  <a:rPr lang="en-GB" sz="1600" b="1"/>
                </a:br>
                <a:br>
                  <a:rPr lang="en-GB" sz="1600" b="1"/>
                </a:br>
                <a:r>
                  <a:rPr lang="en-GB" sz="1400">
                    <a:solidFill>
                      <a:srgbClr val="424242"/>
                    </a:solidFill>
                  </a:rPr>
                  <a:t>0 points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3C8FA5-6423-264F-8DB4-776B0761F2BC}"/>
                </a:ext>
              </a:extLst>
            </p:cNvPr>
            <p:cNvGrpSpPr/>
            <p:nvPr/>
          </p:nvGrpSpPr>
          <p:grpSpPr>
            <a:xfrm>
              <a:off x="5596067" y="4647679"/>
              <a:ext cx="1365504" cy="1423497"/>
              <a:chOff x="5596067" y="4647679"/>
              <a:chExt cx="1365504" cy="142349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E1DCBB-D489-8149-B214-C88B10B22FD4}"/>
                  </a:ext>
                </a:extLst>
              </p:cNvPr>
              <p:cNvSpPr/>
              <p:nvPr/>
            </p:nvSpPr>
            <p:spPr>
              <a:xfrm>
                <a:off x="5649418" y="4647679"/>
                <a:ext cx="1259870" cy="207818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5B6AED3-1997-1E44-8729-11D40A668713}"/>
                  </a:ext>
                </a:extLst>
              </p:cNvPr>
              <p:cNvSpPr/>
              <p:nvPr/>
            </p:nvSpPr>
            <p:spPr>
              <a:xfrm>
                <a:off x="5649417" y="4647679"/>
                <a:ext cx="376733" cy="2078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E0969A-5E8B-664E-A5A7-662D8F1C6715}"/>
                  </a:ext>
                </a:extLst>
              </p:cNvPr>
              <p:cNvSpPr txBox="1"/>
              <p:nvPr/>
            </p:nvSpPr>
            <p:spPr>
              <a:xfrm>
                <a:off x="5596067" y="5117069"/>
                <a:ext cx="13655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Partiellement</a:t>
                </a:r>
                <a:r>
                  <a:rPr lang="en-GB" sz="1400" b="1"/>
                  <a:t> </a:t>
                </a:r>
                <a:r>
                  <a:rPr lang="en-GB" sz="1400" b="1" err="1"/>
                  <a:t>respectée</a:t>
                </a:r>
                <a:endParaRPr lang="en-GB" sz="1600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30 points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AC1AD7-B4F0-4845-9B81-90A6FA776F13}"/>
                </a:ext>
              </a:extLst>
            </p:cNvPr>
            <p:cNvGrpSpPr/>
            <p:nvPr/>
          </p:nvGrpSpPr>
          <p:grpSpPr>
            <a:xfrm>
              <a:off x="7017398" y="4647679"/>
              <a:ext cx="1471031" cy="1423497"/>
              <a:chOff x="7017398" y="4647679"/>
              <a:chExt cx="1471031" cy="142349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E08EA0-BEBA-F44C-AE9D-50AE6CE2581A}"/>
                  </a:ext>
                </a:extLst>
              </p:cNvPr>
              <p:cNvSpPr/>
              <p:nvPr/>
            </p:nvSpPr>
            <p:spPr>
              <a:xfrm>
                <a:off x="7120983" y="4647679"/>
                <a:ext cx="1259870" cy="207818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9AD6C5E-E0EE-3D41-A379-7F10CC16877A}"/>
                  </a:ext>
                </a:extLst>
              </p:cNvPr>
              <p:cNvSpPr/>
              <p:nvPr/>
            </p:nvSpPr>
            <p:spPr>
              <a:xfrm>
                <a:off x="7120984" y="4647679"/>
                <a:ext cx="756192" cy="207818"/>
              </a:xfrm>
              <a:prstGeom prst="rect">
                <a:avLst/>
              </a:prstGeom>
              <a:solidFill>
                <a:srgbClr val="89A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8BFA27-03F3-5A42-9A74-9715D58E2526}"/>
                  </a:ext>
                </a:extLst>
              </p:cNvPr>
              <p:cNvSpPr txBox="1"/>
              <p:nvPr/>
            </p:nvSpPr>
            <p:spPr>
              <a:xfrm>
                <a:off x="7017398" y="5117069"/>
                <a:ext cx="14710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En</a:t>
                </a:r>
                <a:r>
                  <a:rPr lang="en-GB" sz="1400" b="1"/>
                  <a:t> </a:t>
                </a:r>
                <a:r>
                  <a:rPr lang="en-GB" sz="1400" b="1" err="1"/>
                  <a:t>grande</a:t>
                </a:r>
                <a:r>
                  <a:rPr lang="en-GB" sz="1400" b="1"/>
                  <a:t> </a:t>
                </a:r>
                <a:r>
                  <a:rPr lang="en-GB" sz="1400" b="1" err="1"/>
                  <a:t>partie</a:t>
                </a:r>
                <a:r>
                  <a:rPr lang="en-GB" sz="1400" b="1"/>
                  <a:t> </a:t>
                </a:r>
                <a:r>
                  <a:rPr lang="en-GB" sz="1400" b="1" err="1"/>
                  <a:t>respectée</a:t>
                </a:r>
                <a:endParaRPr lang="en-GB" sz="1400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60 points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019F6F-A812-A642-BFE2-755D283A3F39}"/>
                </a:ext>
              </a:extLst>
            </p:cNvPr>
            <p:cNvGrpSpPr/>
            <p:nvPr/>
          </p:nvGrpSpPr>
          <p:grpSpPr>
            <a:xfrm>
              <a:off x="8539197" y="4647679"/>
              <a:ext cx="1365504" cy="1638941"/>
              <a:chOff x="8539197" y="4647679"/>
              <a:chExt cx="1365504" cy="163894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AE03DE-BE30-E847-A33F-98F3D3AF9AFC}"/>
                  </a:ext>
                </a:extLst>
              </p:cNvPr>
              <p:cNvSpPr/>
              <p:nvPr/>
            </p:nvSpPr>
            <p:spPr>
              <a:xfrm>
                <a:off x="8592548" y="4647679"/>
                <a:ext cx="1259870" cy="207818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2036C8-4E85-824A-8805-9D4184787F22}"/>
                  </a:ext>
                </a:extLst>
              </p:cNvPr>
              <p:cNvSpPr/>
              <p:nvPr/>
            </p:nvSpPr>
            <p:spPr>
              <a:xfrm>
                <a:off x="8592548" y="4647679"/>
                <a:ext cx="1118885" cy="2078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CC62EE-7DF4-BC40-A530-972B32673FF3}"/>
                  </a:ext>
                </a:extLst>
              </p:cNvPr>
              <p:cNvSpPr txBox="1"/>
              <p:nvPr/>
            </p:nvSpPr>
            <p:spPr>
              <a:xfrm>
                <a:off x="8539197" y="5117069"/>
                <a:ext cx="1365504" cy="11695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b="1" dirty="0" err="1"/>
                  <a:t>Pleinement</a:t>
                </a:r>
                <a:r>
                  <a:rPr lang="en-GB" sz="1400" b="1" dirty="0"/>
                  <a:t> </a:t>
                </a:r>
                <a:br>
                  <a:rPr lang="en-GB" sz="1400" b="1" dirty="0"/>
                </a:br>
                <a:r>
                  <a:rPr lang="en-GB" sz="1400" b="1" dirty="0" err="1"/>
                  <a:t>respectée</a:t>
                </a:r>
                <a:endParaRPr lang="en-GB" b="1" dirty="0"/>
              </a:p>
              <a:p>
                <a:pPr algn="ctr"/>
                <a:br>
                  <a:rPr lang="en-GB" sz="1400" dirty="0"/>
                </a:br>
                <a:br>
                  <a:rPr lang="en-GB" sz="1400" dirty="0"/>
                </a:br>
                <a:r>
                  <a:rPr lang="en-GB" sz="1400" dirty="0">
                    <a:solidFill>
                      <a:srgbClr val="424242"/>
                    </a:solidFill>
                  </a:rPr>
                  <a:t>90 points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B4A960-58F5-3A42-9CCF-9EB0C1252E2A}"/>
                </a:ext>
              </a:extLst>
            </p:cNvPr>
            <p:cNvGrpSpPr/>
            <p:nvPr/>
          </p:nvGrpSpPr>
          <p:grpSpPr>
            <a:xfrm>
              <a:off x="10011296" y="4647679"/>
              <a:ext cx="1365504" cy="1423497"/>
              <a:chOff x="10011296" y="4647679"/>
              <a:chExt cx="1365504" cy="142349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963166-CCEE-8F43-9467-8934CDAE4BBF}"/>
                  </a:ext>
                </a:extLst>
              </p:cNvPr>
              <p:cNvSpPr/>
              <p:nvPr/>
            </p:nvSpPr>
            <p:spPr>
              <a:xfrm>
                <a:off x="10064113" y="4647679"/>
                <a:ext cx="1259870" cy="2078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75557D-286A-3E4E-8977-E2199B883BD1}"/>
                  </a:ext>
                </a:extLst>
              </p:cNvPr>
              <p:cNvSpPr txBox="1"/>
              <p:nvPr/>
            </p:nvSpPr>
            <p:spPr>
              <a:xfrm>
                <a:off x="10011296" y="5117069"/>
                <a:ext cx="13655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Dépassée</a:t>
                </a:r>
                <a:endParaRPr lang="en-GB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100 points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0D8DB71-E62B-D949-AE01-32B0D295C0EB}"/>
              </a:ext>
            </a:extLst>
          </p:cNvPr>
          <p:cNvSpPr txBox="1"/>
          <p:nvPr/>
        </p:nvSpPr>
        <p:spPr>
          <a:xfrm>
            <a:off x="642812" y="2083566"/>
            <a:ext cx="3656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latin typeface="Franklin Gothic Medium" panose="020B0603020102020204" pitchFamily="34" charset="0"/>
              </a:rPr>
              <a:t>Évaluation</a:t>
            </a:r>
            <a:r>
              <a:rPr lang="en-GB">
                <a:latin typeface="Franklin Gothic Medium" panose="020B0603020102020204" pitchFamily="34" charset="0"/>
              </a:rPr>
              <a:t> des Exigences ITIE​</a:t>
            </a:r>
          </a:p>
          <a:p>
            <a:br>
              <a:rPr lang="en-GB" sz="1400" i="1">
                <a:solidFill>
                  <a:srgbClr val="424242"/>
                </a:solidFill>
              </a:rPr>
            </a:br>
            <a:r>
              <a:rPr lang="en-GB" sz="1400" i="1">
                <a:solidFill>
                  <a:srgbClr val="424242"/>
                </a:solidFill>
              </a:rPr>
              <a:t>La Validation </a:t>
            </a:r>
            <a:r>
              <a:rPr lang="en-GB" sz="1400" i="1" err="1">
                <a:solidFill>
                  <a:srgbClr val="424242"/>
                </a:solidFill>
              </a:rPr>
              <a:t>évalue</a:t>
            </a:r>
            <a:r>
              <a:rPr lang="en-GB" sz="1400" i="1">
                <a:solidFill>
                  <a:srgbClr val="424242"/>
                </a:solidFill>
              </a:rPr>
              <a:t> dans quelle </a:t>
            </a:r>
            <a:r>
              <a:rPr lang="en-GB" sz="1400" i="1" err="1">
                <a:solidFill>
                  <a:srgbClr val="424242"/>
                </a:solidFill>
              </a:rPr>
              <a:t>mesure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chaque</a:t>
            </a:r>
            <a:r>
              <a:rPr lang="en-GB" sz="1400" i="1">
                <a:solidFill>
                  <a:srgbClr val="424242"/>
                </a:solidFill>
              </a:rPr>
              <a:t> Exigence ITIE </a:t>
            </a:r>
            <a:r>
              <a:rPr lang="en-GB" sz="1400" i="1" err="1">
                <a:solidFill>
                  <a:srgbClr val="424242"/>
                </a:solidFill>
              </a:rPr>
              <a:t>est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respectée</a:t>
            </a:r>
            <a:r>
              <a:rPr lang="en-GB" sz="1400" i="1">
                <a:solidFill>
                  <a:srgbClr val="424242"/>
                </a:solidFill>
              </a:rPr>
              <a:t>, à </a:t>
            </a:r>
            <a:r>
              <a:rPr lang="en-GB" sz="1400" i="1" err="1">
                <a:solidFill>
                  <a:srgbClr val="424242"/>
                </a:solidFill>
              </a:rPr>
              <a:t>l’aide</a:t>
            </a:r>
            <a:r>
              <a:rPr lang="en-GB" sz="1400" i="1">
                <a:solidFill>
                  <a:srgbClr val="424242"/>
                </a:solidFill>
              </a:rPr>
              <a:t> de cinq </a:t>
            </a:r>
            <a:r>
              <a:rPr lang="en-GB" sz="1400" i="1" err="1">
                <a:solidFill>
                  <a:srgbClr val="424242"/>
                </a:solidFill>
              </a:rPr>
              <a:t>catégories</a:t>
            </a:r>
            <a:r>
              <a:rPr lang="en-GB" sz="1400" i="1">
                <a:solidFill>
                  <a:srgbClr val="424242"/>
                </a:solidFill>
              </a:rPr>
              <a:t>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7560BD-A884-443F-B054-8FC4C4A9CE9C}"/>
              </a:ext>
            </a:extLst>
          </p:cNvPr>
          <p:cNvSpPr txBox="1"/>
          <p:nvPr/>
        </p:nvSpPr>
        <p:spPr>
          <a:xfrm>
            <a:off x="589054" y="3692057"/>
            <a:ext cx="3635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latin typeface="Franklin Gothic Medium" panose="020B0603020102020204" pitchFamily="34" charset="0"/>
              </a:rPr>
              <a:t>Composantes</a:t>
            </a:r>
            <a:r>
              <a:rPr lang="en-GB">
                <a:latin typeface="Franklin Gothic Medium" panose="020B0603020102020204" pitchFamily="34" charset="0"/>
              </a:rPr>
              <a:t> et score </a:t>
            </a:r>
            <a:r>
              <a:rPr lang="en-GB" err="1">
                <a:latin typeface="Franklin Gothic Medium" panose="020B0603020102020204" pitchFamily="34" charset="0"/>
              </a:rPr>
              <a:t>général</a:t>
            </a:r>
            <a:r>
              <a:rPr lang="en-GB">
                <a:latin typeface="Franklin Gothic Medium" panose="020B0603020102020204" pitchFamily="34" charset="0"/>
              </a:rPr>
              <a:t>​</a:t>
            </a:r>
            <a:br>
              <a:rPr lang="en-GB">
                <a:latin typeface="Franklin Gothic Medium" panose="020B0603020102020204" pitchFamily="34" charset="0"/>
              </a:rPr>
            </a:br>
            <a:endParaRPr lang="en-GB">
              <a:latin typeface="Franklin Gothic Medium" panose="020B0603020102020204" pitchFamily="34" charset="0"/>
            </a:endParaRPr>
          </a:p>
          <a:p>
            <a:r>
              <a:rPr lang="en-GB" sz="1400" i="1">
                <a:solidFill>
                  <a:srgbClr val="424242"/>
                </a:solidFill>
              </a:rPr>
              <a:t>Le score </a:t>
            </a:r>
            <a:r>
              <a:rPr lang="en-GB" sz="1400" i="1" err="1">
                <a:solidFill>
                  <a:srgbClr val="424242"/>
                </a:solidFill>
              </a:rPr>
              <a:t>d’une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composante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est</a:t>
            </a:r>
            <a:r>
              <a:rPr lang="en-GB" sz="1400" i="1">
                <a:solidFill>
                  <a:srgbClr val="424242"/>
                </a:solidFill>
              </a:rPr>
              <a:t> la </a:t>
            </a:r>
            <a:r>
              <a:rPr lang="en-GB" sz="1400" i="1" err="1">
                <a:solidFill>
                  <a:srgbClr val="424242"/>
                </a:solidFill>
              </a:rPr>
              <a:t>moyenne</a:t>
            </a:r>
            <a:r>
              <a:rPr lang="en-GB" sz="1400" i="1">
                <a:solidFill>
                  <a:srgbClr val="424242"/>
                </a:solidFill>
              </a:rPr>
              <a:t> des points </a:t>
            </a:r>
            <a:r>
              <a:rPr lang="en-GB" sz="1400" i="1" err="1">
                <a:solidFill>
                  <a:srgbClr val="424242"/>
                </a:solidFill>
              </a:rPr>
              <a:t>octroyés</a:t>
            </a:r>
            <a:r>
              <a:rPr lang="en-GB" sz="1400" i="1">
                <a:solidFill>
                  <a:srgbClr val="424242"/>
                </a:solidFill>
              </a:rPr>
              <a:t> pour </a:t>
            </a:r>
            <a:r>
              <a:rPr lang="en-GB" sz="1400" i="1" err="1">
                <a:solidFill>
                  <a:srgbClr val="424242"/>
                </a:solidFill>
              </a:rPr>
              <a:t>chaque</a:t>
            </a:r>
            <a:r>
              <a:rPr lang="en-GB" sz="1400" i="1">
                <a:solidFill>
                  <a:srgbClr val="424242"/>
                </a:solidFill>
              </a:rPr>
              <a:t> Exigence relevant de </a:t>
            </a:r>
            <a:r>
              <a:rPr lang="en-GB" sz="1400" i="1" err="1">
                <a:solidFill>
                  <a:srgbClr val="424242"/>
                </a:solidFill>
              </a:rPr>
              <a:t>cette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composante</a:t>
            </a:r>
            <a:r>
              <a:rPr lang="en-GB" sz="1400" i="1">
                <a:solidFill>
                  <a:srgbClr val="424242"/>
                </a:solidFill>
              </a:rPr>
              <a:t>. ​</a:t>
            </a:r>
            <a:br>
              <a:rPr lang="en-GB" sz="1400" i="1">
                <a:solidFill>
                  <a:srgbClr val="424242"/>
                </a:solidFill>
              </a:rPr>
            </a:br>
            <a:endParaRPr lang="en-GB" sz="1400" i="1">
              <a:solidFill>
                <a:srgbClr val="424242"/>
              </a:solidFill>
            </a:endParaRPr>
          </a:p>
          <a:p>
            <a:r>
              <a:rPr lang="en-GB" sz="1400" i="1">
                <a:solidFill>
                  <a:srgbClr val="424242"/>
                </a:solidFill>
              </a:rPr>
              <a:t>Le score </a:t>
            </a:r>
            <a:r>
              <a:rPr lang="en-GB" sz="1400" i="1" err="1">
                <a:solidFill>
                  <a:srgbClr val="424242"/>
                </a:solidFill>
              </a:rPr>
              <a:t>général</a:t>
            </a:r>
            <a:r>
              <a:rPr lang="en-GB" sz="1400" i="1">
                <a:solidFill>
                  <a:srgbClr val="424242"/>
                </a:solidFill>
              </a:rPr>
              <a:t> correspond à la </a:t>
            </a:r>
            <a:r>
              <a:rPr lang="en-GB" sz="1400" i="1" err="1">
                <a:solidFill>
                  <a:srgbClr val="424242"/>
                </a:solidFill>
              </a:rPr>
              <a:t>moyenne</a:t>
            </a:r>
            <a:r>
              <a:rPr lang="en-GB" sz="1400" i="1">
                <a:solidFill>
                  <a:srgbClr val="424242"/>
                </a:solidFill>
              </a:rPr>
              <a:t> des scores de </a:t>
            </a:r>
            <a:r>
              <a:rPr lang="en-GB" sz="1400" i="1" err="1">
                <a:solidFill>
                  <a:srgbClr val="424242"/>
                </a:solidFill>
              </a:rPr>
              <a:t>ces</a:t>
            </a:r>
            <a:r>
              <a:rPr lang="en-GB" sz="1400" i="1">
                <a:solidFill>
                  <a:srgbClr val="424242"/>
                </a:solidFill>
              </a:rPr>
              <a:t> </a:t>
            </a:r>
            <a:r>
              <a:rPr lang="en-GB" sz="1400" i="1" err="1">
                <a:solidFill>
                  <a:srgbClr val="424242"/>
                </a:solidFill>
              </a:rPr>
              <a:t>composantes</a:t>
            </a:r>
            <a:r>
              <a:rPr lang="en-GB" sz="1400" i="1">
                <a:solidFill>
                  <a:srgbClr val="424242"/>
                </a:solidFill>
              </a:rPr>
              <a:t>.​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E4B377-22F8-4E30-AB27-F194FFC9EA18}"/>
              </a:ext>
            </a:extLst>
          </p:cNvPr>
          <p:cNvGrpSpPr/>
          <p:nvPr/>
        </p:nvGrpSpPr>
        <p:grpSpPr>
          <a:xfrm>
            <a:off x="4224931" y="4301480"/>
            <a:ext cx="7251764" cy="1534530"/>
            <a:chOff x="4125036" y="2374539"/>
            <a:chExt cx="7251764" cy="153453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51F9309-0FA7-429A-8772-E8BF46D86CF5}"/>
                </a:ext>
              </a:extLst>
            </p:cNvPr>
            <p:cNvGrpSpPr/>
            <p:nvPr/>
          </p:nvGrpSpPr>
          <p:grpSpPr>
            <a:xfrm>
              <a:off x="4125036" y="2374539"/>
              <a:ext cx="1365504" cy="1534530"/>
              <a:chOff x="4125036" y="2374539"/>
              <a:chExt cx="1365504" cy="153453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FDCF44-A9B1-4EDD-8472-0A88AAF7A8F6}"/>
                  </a:ext>
                </a:extLst>
              </p:cNvPr>
              <p:cNvSpPr txBox="1"/>
              <p:nvPr/>
            </p:nvSpPr>
            <p:spPr>
              <a:xfrm>
                <a:off x="4125036" y="3170405"/>
                <a:ext cx="13655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Faible</a:t>
                </a:r>
                <a:endParaRPr lang="en-GB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0 - 49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64255FE-8AB4-49BC-8720-6C2C6C15C105}"/>
                  </a:ext>
                </a:extLst>
              </p:cNvPr>
              <p:cNvGrpSpPr/>
              <p:nvPr/>
            </p:nvGrpSpPr>
            <p:grpSpPr>
              <a:xfrm>
                <a:off x="4177853" y="2374539"/>
                <a:ext cx="1259876" cy="1259870"/>
                <a:chOff x="4177853" y="2374539"/>
                <a:chExt cx="1259876" cy="1259870"/>
              </a:xfrm>
            </p:grpSpPr>
            <p:sp>
              <p:nvSpPr>
                <p:cNvPr id="67" name="Block Arc 66">
                  <a:extLst>
                    <a:ext uri="{FF2B5EF4-FFF2-40B4-BE49-F238E27FC236}">
                      <a16:creationId xmlns:a16="http://schemas.microsoft.com/office/drawing/2014/main" id="{AC21944E-8C13-4783-9251-8A3116069E2D}"/>
                    </a:ext>
                  </a:extLst>
                </p:cNvPr>
                <p:cNvSpPr/>
                <p:nvPr/>
              </p:nvSpPr>
              <p:spPr>
                <a:xfrm flipH="1">
                  <a:off x="4177853" y="2374539"/>
                  <a:ext cx="1259870" cy="1259870"/>
                </a:xfrm>
                <a:prstGeom prst="blockArc">
                  <a:avLst>
                    <a:gd name="adj1" fmla="val 10787830"/>
                    <a:gd name="adj2" fmla="val 0"/>
                    <a:gd name="adj3" fmla="val 20792"/>
                  </a:avLst>
                </a:prstGeom>
                <a:solidFill>
                  <a:srgbClr val="DCDC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Block Arc 67">
                  <a:extLst>
                    <a:ext uri="{FF2B5EF4-FFF2-40B4-BE49-F238E27FC236}">
                      <a16:creationId xmlns:a16="http://schemas.microsoft.com/office/drawing/2014/main" id="{F9B67DB7-E871-4B31-A399-5A395D5228BA}"/>
                    </a:ext>
                  </a:extLst>
                </p:cNvPr>
                <p:cNvSpPr/>
                <p:nvPr/>
              </p:nvSpPr>
              <p:spPr>
                <a:xfrm flipH="1">
                  <a:off x="4177859" y="2374539"/>
                  <a:ext cx="1259870" cy="1259870"/>
                </a:xfrm>
                <a:prstGeom prst="blockArc">
                  <a:avLst>
                    <a:gd name="adj1" fmla="val 18893693"/>
                    <a:gd name="adj2" fmla="val 0"/>
                    <a:gd name="adj3" fmla="val 2079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9FE900-CAA0-445F-9D49-876B3AD8B57E}"/>
                </a:ext>
              </a:extLst>
            </p:cNvPr>
            <p:cNvGrpSpPr/>
            <p:nvPr/>
          </p:nvGrpSpPr>
          <p:grpSpPr>
            <a:xfrm>
              <a:off x="5597503" y="2374539"/>
              <a:ext cx="1365504" cy="1534530"/>
              <a:chOff x="5597503" y="2374539"/>
              <a:chExt cx="1365504" cy="1534530"/>
            </a:xfrm>
          </p:grpSpPr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60276DFA-3039-4FCD-BE86-F8281C005B3B}"/>
                  </a:ext>
                </a:extLst>
              </p:cNvPr>
              <p:cNvSpPr/>
              <p:nvPr/>
            </p:nvSpPr>
            <p:spPr>
              <a:xfrm flipH="1">
                <a:off x="5649418" y="2374539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D6460A8B-FE25-4F3E-B0BF-3B5545558376}"/>
                  </a:ext>
                </a:extLst>
              </p:cNvPr>
              <p:cNvSpPr/>
              <p:nvPr/>
            </p:nvSpPr>
            <p:spPr>
              <a:xfrm flipH="1">
                <a:off x="5649422" y="2374539"/>
                <a:ext cx="1259870" cy="1259870"/>
              </a:xfrm>
              <a:prstGeom prst="blockArc">
                <a:avLst>
                  <a:gd name="adj1" fmla="val 16228989"/>
                  <a:gd name="adj2" fmla="val 0"/>
                  <a:gd name="adj3" fmla="val 2079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8F68C78-07E3-4B93-9E88-75BB5F991756}"/>
                  </a:ext>
                </a:extLst>
              </p:cNvPr>
              <p:cNvSpPr txBox="1"/>
              <p:nvPr/>
            </p:nvSpPr>
            <p:spPr>
              <a:xfrm>
                <a:off x="5597503" y="3170405"/>
                <a:ext cx="13655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Assez</a:t>
                </a:r>
                <a:r>
                  <a:rPr lang="en-GB" sz="1400" b="1"/>
                  <a:t> </a:t>
                </a:r>
                <a:r>
                  <a:rPr lang="en-GB" sz="1400" b="1" err="1"/>
                  <a:t>faible</a:t>
                </a:r>
                <a:endParaRPr lang="en-GB" sz="1600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50 - 69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E36C07-9398-4E78-B15E-1CC297E4E105}"/>
                </a:ext>
              </a:extLst>
            </p:cNvPr>
            <p:cNvGrpSpPr/>
            <p:nvPr/>
          </p:nvGrpSpPr>
          <p:grpSpPr>
            <a:xfrm>
              <a:off x="7068168" y="2374539"/>
              <a:ext cx="1365504" cy="1534530"/>
              <a:chOff x="7068168" y="2374539"/>
              <a:chExt cx="1365504" cy="1534530"/>
            </a:xfrm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2774358-ED4D-4E1F-AFC0-CC1CB91E76B6}"/>
                  </a:ext>
                </a:extLst>
              </p:cNvPr>
              <p:cNvSpPr/>
              <p:nvPr/>
            </p:nvSpPr>
            <p:spPr>
              <a:xfrm flipH="1">
                <a:off x="7120983" y="2374539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0ED9DC6F-4A34-4892-89BC-5777FD25BAE9}"/>
                  </a:ext>
                </a:extLst>
              </p:cNvPr>
              <p:cNvSpPr/>
              <p:nvPr/>
            </p:nvSpPr>
            <p:spPr>
              <a:xfrm flipH="1">
                <a:off x="7120985" y="2374539"/>
                <a:ext cx="1259870" cy="1259870"/>
              </a:xfrm>
              <a:prstGeom prst="blockArc">
                <a:avLst>
                  <a:gd name="adj1" fmla="val 14074004"/>
                  <a:gd name="adj2" fmla="val 0"/>
                  <a:gd name="adj3" fmla="val 20792"/>
                </a:avLst>
              </a:prstGeom>
              <a:solidFill>
                <a:srgbClr val="89A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B110362-261C-490E-BF61-DD249371EB4E}"/>
                  </a:ext>
                </a:extLst>
              </p:cNvPr>
              <p:cNvSpPr txBox="1"/>
              <p:nvPr/>
            </p:nvSpPr>
            <p:spPr>
              <a:xfrm>
                <a:off x="7068168" y="3170405"/>
                <a:ext cx="13655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Modéré</a:t>
                </a:r>
                <a:endParaRPr lang="en-GB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70 - 84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A6529B-B02E-4D3B-BDE5-9833A3A5438A}"/>
                </a:ext>
              </a:extLst>
            </p:cNvPr>
            <p:cNvGrpSpPr/>
            <p:nvPr/>
          </p:nvGrpSpPr>
          <p:grpSpPr>
            <a:xfrm>
              <a:off x="8539199" y="2374539"/>
              <a:ext cx="1365504" cy="1534530"/>
              <a:chOff x="8539199" y="2374539"/>
              <a:chExt cx="1365504" cy="1534530"/>
            </a:xfrm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0F4B91B2-F658-472B-81E7-79A800B619E7}"/>
                  </a:ext>
                </a:extLst>
              </p:cNvPr>
              <p:cNvSpPr/>
              <p:nvPr/>
            </p:nvSpPr>
            <p:spPr>
              <a:xfrm flipH="1">
                <a:off x="8592548" y="2374539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E3E2A483-D3A9-4C3F-BA93-EDA0218C532A}"/>
                  </a:ext>
                </a:extLst>
              </p:cNvPr>
              <p:cNvSpPr/>
              <p:nvPr/>
            </p:nvSpPr>
            <p:spPr>
              <a:xfrm flipH="1">
                <a:off x="8592548" y="2374539"/>
                <a:ext cx="1259870" cy="1259870"/>
              </a:xfrm>
              <a:prstGeom prst="blockArc">
                <a:avLst>
                  <a:gd name="adj1" fmla="val 12456230"/>
                  <a:gd name="adj2" fmla="val 0"/>
                  <a:gd name="adj3" fmla="val 2079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8904D4E-E7D1-4484-BB8E-1DA4B58C630C}"/>
                  </a:ext>
                </a:extLst>
              </p:cNvPr>
              <p:cNvSpPr txBox="1"/>
              <p:nvPr/>
            </p:nvSpPr>
            <p:spPr>
              <a:xfrm>
                <a:off x="8539199" y="3170405"/>
                <a:ext cx="13655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Élevé</a:t>
                </a:r>
                <a:endParaRPr lang="en-GB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85 - 92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58B49E-1E3F-4C66-BC10-DAD4A28DD606}"/>
                </a:ext>
              </a:extLst>
            </p:cNvPr>
            <p:cNvGrpSpPr/>
            <p:nvPr/>
          </p:nvGrpSpPr>
          <p:grpSpPr>
            <a:xfrm>
              <a:off x="10011296" y="2374539"/>
              <a:ext cx="1365504" cy="1534530"/>
              <a:chOff x="10011296" y="2374539"/>
              <a:chExt cx="1365504" cy="1534530"/>
            </a:xfrm>
          </p:grpSpPr>
          <p:sp>
            <p:nvSpPr>
              <p:cNvPr id="54" name="Block Arc 53">
                <a:extLst>
                  <a:ext uri="{FF2B5EF4-FFF2-40B4-BE49-F238E27FC236}">
                    <a16:creationId xmlns:a16="http://schemas.microsoft.com/office/drawing/2014/main" id="{4ECF28AD-EE9E-4C1E-BB4B-8954C641986C}"/>
                  </a:ext>
                </a:extLst>
              </p:cNvPr>
              <p:cNvSpPr/>
              <p:nvPr/>
            </p:nvSpPr>
            <p:spPr>
              <a:xfrm flipH="1">
                <a:off x="10064113" y="2374539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A31327-A4CA-4865-8145-2982A143C548}"/>
                  </a:ext>
                </a:extLst>
              </p:cNvPr>
              <p:cNvSpPr txBox="1"/>
              <p:nvPr/>
            </p:nvSpPr>
            <p:spPr>
              <a:xfrm>
                <a:off x="10011296" y="3170405"/>
                <a:ext cx="13655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err="1"/>
                  <a:t>Très</a:t>
                </a:r>
                <a:r>
                  <a:rPr lang="en-GB" sz="1400" b="1"/>
                  <a:t> </a:t>
                </a:r>
                <a:r>
                  <a:rPr lang="en-GB" sz="1400" b="1" err="1"/>
                  <a:t>élevé</a:t>
                </a:r>
                <a:endParaRPr lang="en-GB" sz="1600" b="1"/>
              </a:p>
              <a:p>
                <a:pPr algn="ctr"/>
                <a:br>
                  <a:rPr lang="en-GB" sz="1400">
                    <a:solidFill>
                      <a:srgbClr val="424242"/>
                    </a:solidFill>
                  </a:rPr>
                </a:br>
                <a:r>
                  <a:rPr lang="en-GB" sz="1400">
                    <a:solidFill>
                      <a:srgbClr val="424242"/>
                    </a:solidFill>
                  </a:rPr>
                  <a:t>93 - 100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4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21" y="935834"/>
            <a:ext cx="10905753" cy="671660"/>
          </a:xfrm>
        </p:spPr>
        <p:txBody>
          <a:bodyPr/>
          <a:lstStyle/>
          <a:p>
            <a:r>
              <a:rPr lang="nb-NO" dirty="0"/>
              <a:t>Exemple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7979E8-9A5E-B84C-A479-575C6F438D27}"/>
              </a:ext>
            </a:extLst>
          </p:cNvPr>
          <p:cNvGrpSpPr/>
          <p:nvPr/>
        </p:nvGrpSpPr>
        <p:grpSpPr>
          <a:xfrm>
            <a:off x="684821" y="2184180"/>
            <a:ext cx="3460348" cy="3654963"/>
            <a:chOff x="8624545" y="2387950"/>
            <a:chExt cx="3460348" cy="365496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017D5-C140-364F-82EC-471CC2C76886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2541838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32C9BE8-B961-DA40-A582-B38EBC4E7F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3876216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C847B4-36D3-F646-901D-F4F79FEF2289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5193342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8BAE3D-D044-B040-B6AC-74E14E0E38E7}"/>
                </a:ext>
              </a:extLst>
            </p:cNvPr>
            <p:cNvSpPr txBox="1"/>
            <p:nvPr/>
          </p:nvSpPr>
          <p:spPr>
            <a:xfrm>
              <a:off x="8803082" y="2387950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1.1 – 1.4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A0DED0-6DDC-F543-AE05-2227A87A0E36}"/>
                </a:ext>
              </a:extLst>
            </p:cNvPr>
            <p:cNvSpPr txBox="1"/>
            <p:nvPr/>
          </p:nvSpPr>
          <p:spPr>
            <a:xfrm>
              <a:off x="8803082" y="3722328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2 –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C5A8D9-C69D-B346-BFC5-D7894B92CD4B}"/>
                </a:ext>
              </a:extLst>
            </p:cNvPr>
            <p:cNvSpPr txBox="1"/>
            <p:nvPr/>
          </p:nvSpPr>
          <p:spPr>
            <a:xfrm>
              <a:off x="8803082" y="5039454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1.5 &amp; 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1A8115-D4DC-3F40-9B0A-E62F03787B06}"/>
                </a:ext>
              </a:extLst>
            </p:cNvPr>
            <p:cNvSpPr txBox="1"/>
            <p:nvPr/>
          </p:nvSpPr>
          <p:spPr>
            <a:xfrm>
              <a:off x="8624545" y="5704359"/>
              <a:ext cx="3460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/>
                <a:t>Évaluation</a:t>
              </a:r>
              <a:r>
                <a:rPr lang="en-GB" sz="1600" b="1" dirty="0"/>
                <a:t> des Exigences ITIE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752216DB-29E4-CC44-814B-5C7ECAF4FD7B}"/>
                </a:ext>
              </a:extLst>
            </p:cNvPr>
            <p:cNvSpPr/>
            <p:nvPr/>
          </p:nvSpPr>
          <p:spPr>
            <a:xfrm rot="5400000">
              <a:off x="9855187" y="4492886"/>
              <a:ext cx="136800" cy="2241010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2B2DD7-C40B-ED43-9C7B-714C8DD7B009}"/>
              </a:ext>
            </a:extLst>
          </p:cNvPr>
          <p:cNvGrpSpPr/>
          <p:nvPr/>
        </p:nvGrpSpPr>
        <p:grpSpPr>
          <a:xfrm>
            <a:off x="4194945" y="1522201"/>
            <a:ext cx="3262495" cy="4608267"/>
            <a:chOff x="5341463" y="1911903"/>
            <a:chExt cx="3262495" cy="46082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F0F20F-2764-FF49-8EA1-93CA990EC314}"/>
                </a:ext>
              </a:extLst>
            </p:cNvPr>
            <p:cNvGrpSpPr/>
            <p:nvPr/>
          </p:nvGrpSpPr>
          <p:grpSpPr>
            <a:xfrm>
              <a:off x="5436973" y="4563407"/>
              <a:ext cx="2180704" cy="1259870"/>
              <a:chOff x="9553835" y="3925055"/>
              <a:chExt cx="2180704" cy="1259870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DB3B43C5-B397-8A44-9B3D-6830CE8312EF}"/>
                  </a:ext>
                </a:extLst>
              </p:cNvPr>
              <p:cNvSpPr/>
              <p:nvPr/>
            </p:nvSpPr>
            <p:spPr>
              <a:xfrm flipH="1">
                <a:off x="10014252" y="3925055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042231D-F291-1648-B6AC-CF42C6DA53EA}"/>
                  </a:ext>
                </a:extLst>
              </p:cNvPr>
              <p:cNvSpPr/>
              <p:nvPr/>
            </p:nvSpPr>
            <p:spPr>
              <a:xfrm flipH="1">
                <a:off x="10014252" y="3925055"/>
                <a:ext cx="1259870" cy="1259870"/>
              </a:xfrm>
              <a:prstGeom prst="blockArc">
                <a:avLst>
                  <a:gd name="adj1" fmla="val 16228989"/>
                  <a:gd name="adj2" fmla="val 0"/>
                  <a:gd name="adj3" fmla="val 2079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C4865-6771-964C-9FB4-9CBEB7D59EF0}"/>
                  </a:ext>
                </a:extLst>
              </p:cNvPr>
              <p:cNvSpPr txBox="1"/>
              <p:nvPr/>
            </p:nvSpPr>
            <p:spPr>
              <a:xfrm>
                <a:off x="9553835" y="4720920"/>
                <a:ext cx="2180704" cy="3077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GB" sz="1400" dirty="0" err="1">
                    <a:solidFill>
                      <a:srgbClr val="424242"/>
                    </a:solidFill>
                  </a:rPr>
                  <a:t>Résultats</a:t>
                </a:r>
                <a:r>
                  <a:rPr lang="en-GB" sz="1400" dirty="0">
                    <a:solidFill>
                      <a:srgbClr val="424242"/>
                    </a:solidFill>
                  </a:rPr>
                  <a:t> ​et impact​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B3814FE-9019-BD4B-AA32-3A692CE568FB}"/>
                </a:ext>
              </a:extLst>
            </p:cNvPr>
            <p:cNvGrpSpPr/>
            <p:nvPr/>
          </p:nvGrpSpPr>
          <p:grpSpPr>
            <a:xfrm>
              <a:off x="5436973" y="1911903"/>
              <a:ext cx="2180704" cy="1319086"/>
              <a:chOff x="9553835" y="980250"/>
              <a:chExt cx="2180704" cy="1319086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44869296-FC8F-5642-88CC-8C126E6802AA}"/>
                  </a:ext>
                </a:extLst>
              </p:cNvPr>
              <p:cNvSpPr/>
              <p:nvPr/>
            </p:nvSpPr>
            <p:spPr>
              <a:xfrm flipH="1">
                <a:off x="10014252" y="980250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F4F45B69-567A-244C-AA65-EE79B10CA2CA}"/>
                  </a:ext>
                </a:extLst>
              </p:cNvPr>
              <p:cNvSpPr/>
              <p:nvPr/>
            </p:nvSpPr>
            <p:spPr>
              <a:xfrm flipH="1">
                <a:off x="10014252" y="980250"/>
                <a:ext cx="1259870" cy="1259870"/>
              </a:xfrm>
              <a:prstGeom prst="blockArc">
                <a:avLst>
                  <a:gd name="adj1" fmla="val 12649713"/>
                  <a:gd name="adj2" fmla="val 0"/>
                  <a:gd name="adj3" fmla="val 2079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EB4ED4-2B88-434C-A8A6-98E126FF5AC6}"/>
                  </a:ext>
                </a:extLst>
              </p:cNvPr>
              <p:cNvSpPr txBox="1"/>
              <p:nvPr/>
            </p:nvSpPr>
            <p:spPr>
              <a:xfrm>
                <a:off x="9553835" y="1560672"/>
                <a:ext cx="2180704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424242"/>
                    </a:solidFill>
                  </a:rPr>
                  <a:t>Engagement des​</a:t>
                </a:r>
              </a:p>
              <a:p>
                <a:pPr algn="ctr"/>
                <a:r>
                  <a:rPr lang="en-GB" sz="1400" dirty="0">
                    <a:solidFill>
                      <a:srgbClr val="424242"/>
                    </a:solidFill>
                  </a:rPr>
                  <a:t>parties </a:t>
                </a:r>
                <a:r>
                  <a:rPr lang="en-GB" sz="1400" dirty="0" err="1">
                    <a:solidFill>
                      <a:srgbClr val="424242"/>
                    </a:solidFill>
                  </a:rPr>
                  <a:t>prenantes</a:t>
                </a:r>
                <a:r>
                  <a:rPr lang="en-GB" sz="1400" dirty="0">
                    <a:solidFill>
                      <a:srgbClr val="424242"/>
                    </a:solidFill>
                  </a:rPr>
                  <a:t>​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885160-557D-3143-9AD7-DA3D2D933FD8}"/>
                </a:ext>
              </a:extLst>
            </p:cNvPr>
            <p:cNvGrpSpPr/>
            <p:nvPr/>
          </p:nvGrpSpPr>
          <p:grpSpPr>
            <a:xfrm>
              <a:off x="5436973" y="3246281"/>
              <a:ext cx="2180704" cy="1259870"/>
              <a:chOff x="9553835" y="2508957"/>
              <a:chExt cx="2180704" cy="1259870"/>
            </a:xfrm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789B608F-0FCB-3648-9678-A0E64C29EA19}"/>
                  </a:ext>
                </a:extLst>
              </p:cNvPr>
              <p:cNvSpPr/>
              <p:nvPr/>
            </p:nvSpPr>
            <p:spPr>
              <a:xfrm flipH="1">
                <a:off x="10014252" y="2508957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9F126073-9A7C-BC4C-B4D8-E6A094C2A0C0}"/>
                  </a:ext>
                </a:extLst>
              </p:cNvPr>
              <p:cNvSpPr/>
              <p:nvPr/>
            </p:nvSpPr>
            <p:spPr>
              <a:xfrm flipH="1">
                <a:off x="10014252" y="2508957"/>
                <a:ext cx="1259870" cy="1259870"/>
              </a:xfrm>
              <a:prstGeom prst="blockArc">
                <a:avLst>
                  <a:gd name="adj1" fmla="val 10908067"/>
                  <a:gd name="adj2" fmla="val 0"/>
                  <a:gd name="adj3" fmla="val 20792"/>
                </a:avLst>
              </a:prstGeom>
              <a:solidFill>
                <a:srgbClr val="00C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B0FBB-7760-4742-A261-FA6511C1AEAE}"/>
                  </a:ext>
                </a:extLst>
              </p:cNvPr>
              <p:cNvSpPr txBox="1"/>
              <p:nvPr/>
            </p:nvSpPr>
            <p:spPr>
              <a:xfrm>
                <a:off x="9553835" y="3304822"/>
                <a:ext cx="218070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400" dirty="0" err="1">
                    <a:solidFill>
                      <a:srgbClr val="424242"/>
                    </a:solidFill>
                  </a:rPr>
                  <a:t>Transparence</a:t>
                </a:r>
                <a:endParaRPr lang="en-GB" sz="140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C54B89-F6A6-7F43-A901-BD6797CEAA91}"/>
                </a:ext>
              </a:extLst>
            </p:cNvPr>
            <p:cNvSpPr txBox="1"/>
            <p:nvPr/>
          </p:nvSpPr>
          <p:spPr>
            <a:xfrm>
              <a:off x="5341463" y="6181616"/>
              <a:ext cx="237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Scores des </a:t>
              </a:r>
              <a:r>
                <a:rPr lang="en-GB" sz="1600" b="1" dirty="0" err="1"/>
                <a:t>composantes</a:t>
              </a:r>
              <a:endParaRPr lang="en-GB" sz="1600" b="1" dirty="0"/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31BACB14-C69A-B741-B02B-21103FF2C6A6}"/>
                </a:ext>
              </a:extLst>
            </p:cNvPr>
            <p:cNvSpPr/>
            <p:nvPr/>
          </p:nvSpPr>
          <p:spPr>
            <a:xfrm rot="5400000">
              <a:off x="6523657" y="4813541"/>
              <a:ext cx="136800" cy="2241010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24E7461-C136-3F45-AC17-AE907DC67A2D}"/>
                </a:ext>
              </a:extLst>
            </p:cNvPr>
            <p:cNvGrpSpPr/>
            <p:nvPr/>
          </p:nvGrpSpPr>
          <p:grpSpPr>
            <a:xfrm>
              <a:off x="8202905" y="2497226"/>
              <a:ext cx="401053" cy="2649835"/>
              <a:chOff x="8202905" y="2497226"/>
              <a:chExt cx="401053" cy="264983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36F8B41-3A51-8948-8B10-C302B7863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905" y="2541838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7792A7D-D7CF-D746-9376-EAFD23B56F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905" y="5122044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94D75B1-6B84-BD48-8758-5438960D1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3958" y="2497226"/>
                <a:ext cx="0" cy="2649835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5249276-7F73-4841-96F3-0F83D5AF7213}"/>
              </a:ext>
            </a:extLst>
          </p:cNvPr>
          <p:cNvCxnSpPr>
            <a:cxnSpLocks/>
          </p:cNvCxnSpPr>
          <p:nvPr/>
        </p:nvCxnSpPr>
        <p:spPr>
          <a:xfrm>
            <a:off x="7089731" y="3607684"/>
            <a:ext cx="802106" cy="0"/>
          </a:xfrm>
          <a:prstGeom prst="line">
            <a:avLst/>
          </a:prstGeom>
          <a:ln w="12700">
            <a:solidFill>
              <a:srgbClr val="4242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A1DA28-6A1D-4B2E-B6B7-763B0A8402BB}"/>
              </a:ext>
            </a:extLst>
          </p:cNvPr>
          <p:cNvGrpSpPr/>
          <p:nvPr/>
        </p:nvGrpSpPr>
        <p:grpSpPr>
          <a:xfrm>
            <a:off x="8244657" y="2311794"/>
            <a:ext cx="3561186" cy="3540692"/>
            <a:chOff x="937532" y="2969650"/>
            <a:chExt cx="3561186" cy="3540692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58598D1D-EB13-40F9-98F9-EFDB653AC270}"/>
                </a:ext>
              </a:extLst>
            </p:cNvPr>
            <p:cNvSpPr/>
            <p:nvPr/>
          </p:nvSpPr>
          <p:spPr>
            <a:xfrm flipH="1">
              <a:off x="1304685" y="2969650"/>
              <a:ext cx="2697399" cy="2697399"/>
            </a:xfrm>
            <a:prstGeom prst="blockArc">
              <a:avLst>
                <a:gd name="adj1" fmla="val 10787830"/>
                <a:gd name="adj2" fmla="val 0"/>
                <a:gd name="adj3" fmla="val 20792"/>
              </a:avLst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9A12B8-0566-478A-AF4F-6F93B4FB50A0}"/>
                </a:ext>
              </a:extLst>
            </p:cNvPr>
            <p:cNvSpPr txBox="1"/>
            <p:nvPr/>
          </p:nvSpPr>
          <p:spPr>
            <a:xfrm>
              <a:off x="1662968" y="6171788"/>
              <a:ext cx="1980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 </a:t>
              </a:r>
              <a:r>
                <a:rPr lang="en-GB" sz="1600" b="1" dirty="0" err="1"/>
                <a:t>général</a:t>
              </a:r>
              <a:r>
                <a:rPr lang="en-GB" sz="1600" b="1" dirty="0"/>
                <a:t>​</a:t>
              </a:r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9948F622-A982-4818-AE7A-7872C594DC41}"/>
                </a:ext>
              </a:extLst>
            </p:cNvPr>
            <p:cNvSpPr/>
            <p:nvPr/>
          </p:nvSpPr>
          <p:spPr>
            <a:xfrm rot="5400000">
              <a:off x="2649725" y="4070425"/>
              <a:ext cx="136800" cy="3561186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Block Arc 60">
            <a:extLst>
              <a:ext uri="{FF2B5EF4-FFF2-40B4-BE49-F238E27FC236}">
                <a16:creationId xmlns:a16="http://schemas.microsoft.com/office/drawing/2014/main" id="{DF9376B4-FCB1-4446-9203-08C9BDB66F6C}"/>
              </a:ext>
            </a:extLst>
          </p:cNvPr>
          <p:cNvSpPr/>
          <p:nvPr/>
        </p:nvSpPr>
        <p:spPr>
          <a:xfrm flipH="1">
            <a:off x="8620034" y="2311794"/>
            <a:ext cx="2697399" cy="2697399"/>
          </a:xfrm>
          <a:prstGeom prst="blockArc">
            <a:avLst>
              <a:gd name="adj1" fmla="val 14486022"/>
              <a:gd name="adj2" fmla="val 0"/>
              <a:gd name="adj3" fmla="val 20792"/>
            </a:avLst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C8E00-2A33-4DA8-9714-3DD6FC682C51}"/>
              </a:ext>
            </a:extLst>
          </p:cNvPr>
          <p:cNvSpPr/>
          <p:nvPr/>
        </p:nvSpPr>
        <p:spPr>
          <a:xfrm>
            <a:off x="6259047" y="1974692"/>
            <a:ext cx="70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Élevé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9BF0B-0C9E-4342-A206-BB81E4BB6A4D}"/>
              </a:ext>
            </a:extLst>
          </p:cNvPr>
          <p:cNvSpPr/>
          <p:nvPr/>
        </p:nvSpPr>
        <p:spPr>
          <a:xfrm>
            <a:off x="6053711" y="3025829"/>
            <a:ext cx="115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Très</a:t>
            </a:r>
            <a:r>
              <a:rPr lang="en-GB" b="1" dirty="0"/>
              <a:t> </a:t>
            </a:r>
            <a:r>
              <a:rPr lang="en-GB" b="1" dirty="0" err="1"/>
              <a:t>élevé</a:t>
            </a:r>
            <a:endParaRPr lang="en-GB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E3271-CCE3-4184-B4F1-1A94C539ED6A}"/>
              </a:ext>
            </a:extLst>
          </p:cNvPr>
          <p:cNvSpPr/>
          <p:nvPr/>
        </p:nvSpPr>
        <p:spPr>
          <a:xfrm>
            <a:off x="6053711" y="4430595"/>
            <a:ext cx="133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Assez</a:t>
            </a:r>
            <a:r>
              <a:rPr lang="en-GB" b="1" dirty="0"/>
              <a:t> </a:t>
            </a:r>
            <a:r>
              <a:rPr lang="en-GB" b="1" dirty="0" err="1"/>
              <a:t>faible</a:t>
            </a:r>
            <a:endParaRPr lang="en-GB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C2D93-DB06-44CF-AEE7-58D80D80B5B9}"/>
              </a:ext>
            </a:extLst>
          </p:cNvPr>
          <p:cNvSpPr/>
          <p:nvPr/>
        </p:nvSpPr>
        <p:spPr>
          <a:xfrm>
            <a:off x="9501297" y="417152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Modéré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5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1C0-84BD-4B97-9D6F-41ED01DF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Franklin Gothic Demi"/>
              </a:rPr>
              <a:t>Points </a:t>
            </a:r>
            <a:r>
              <a:rPr lang="nb-NO" dirty="0" err="1">
                <a:latin typeface="Franklin Gothic Demi"/>
              </a:rPr>
              <a:t>supplémentaires</a:t>
            </a:r>
            <a:r>
              <a:rPr lang="nb-NO" dirty="0">
                <a:latin typeface="Franklin Gothic Demi"/>
              </a:rPr>
              <a:t> </a:t>
            </a:r>
            <a:r>
              <a:rPr lang="nb-NO" dirty="0" err="1">
                <a:latin typeface="Franklin Gothic Demi"/>
              </a:rPr>
              <a:t>pour</a:t>
            </a:r>
            <a:r>
              <a:rPr lang="nb-NO" dirty="0">
                <a:latin typeface="Franklin Gothic Demi"/>
              </a:rPr>
              <a:t> </a:t>
            </a:r>
            <a:r>
              <a:rPr lang="fr-FR" dirty="0">
                <a:latin typeface="Franklin Gothic Demi"/>
              </a:rPr>
              <a:t>l’efficacité et durabilité de la mise en œuvre </a:t>
            </a:r>
            <a:endParaRPr lang="fr-FR">
              <a:latin typeface="Franklin Gothic Dem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3E0E-EA7D-4C4F-A689-810921D26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571749"/>
            <a:ext cx="7757268" cy="33226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La mise en œuvre de </a:t>
            </a:r>
            <a:r>
              <a:rPr lang="fr-FR" b="1" dirty="0"/>
              <a:t>l’ITIE traite de défis ou de risques pertinents </a:t>
            </a:r>
            <a:r>
              <a:rPr lang="fr-FR" dirty="0"/>
              <a:t>à la gouvernance du secteur extractif au niveau national</a:t>
            </a:r>
          </a:p>
          <a:p>
            <a:pPr>
              <a:lnSpc>
                <a:spcPct val="120000"/>
              </a:lnSpc>
            </a:pPr>
            <a:r>
              <a:rPr lang="fr-FR" dirty="0"/>
              <a:t>Les </a:t>
            </a:r>
            <a:r>
              <a:rPr lang="fr-FR" b="1" dirty="0"/>
              <a:t>données</a:t>
            </a:r>
            <a:r>
              <a:rPr lang="fr-FR" dirty="0"/>
              <a:t> sur le secteur extractif sont </a:t>
            </a:r>
            <a:r>
              <a:rPr lang="fr-FR" b="1" dirty="0"/>
              <a:t>divulguées systématiquement </a:t>
            </a:r>
            <a:r>
              <a:rPr lang="fr-FR" dirty="0"/>
              <a:t>par des déclarations régulières du gouvernement et des entreprises.</a:t>
            </a:r>
          </a:p>
          <a:p>
            <a:pPr>
              <a:lnSpc>
                <a:spcPct val="120000"/>
              </a:lnSpc>
            </a:pPr>
            <a:r>
              <a:rPr lang="fr-FR" dirty="0"/>
              <a:t>Il existe un </a:t>
            </a:r>
            <a:r>
              <a:rPr lang="fr-FR" b="1" dirty="0"/>
              <a:t>environnement propice à la participation citoyenne </a:t>
            </a:r>
            <a:r>
              <a:rPr lang="fr-FR" dirty="0"/>
              <a:t>dans la gouvernance du secteur extractif, y compris la participation des communautés affectées.</a:t>
            </a:r>
          </a:p>
          <a:p>
            <a:pPr>
              <a:lnSpc>
                <a:spcPct val="120000"/>
              </a:lnSpc>
            </a:pPr>
            <a:r>
              <a:rPr lang="fr-FR" dirty="0"/>
              <a:t>Les </a:t>
            </a:r>
            <a:r>
              <a:rPr lang="fr-FR" b="1" dirty="0"/>
              <a:t>données</a:t>
            </a:r>
            <a:r>
              <a:rPr lang="fr-FR" dirty="0"/>
              <a:t> du secteur extractif sont accessibles et </a:t>
            </a:r>
            <a:r>
              <a:rPr lang="fr-FR" b="1" dirty="0"/>
              <a:t>utilisées pour l’analyse</a:t>
            </a:r>
            <a:r>
              <a:rPr lang="fr-FR" dirty="0"/>
              <a:t>, la recherche et le plaidoyer.</a:t>
            </a:r>
          </a:p>
          <a:p>
            <a:pPr>
              <a:lnSpc>
                <a:spcPct val="120000"/>
              </a:lnSpc>
            </a:pPr>
            <a:r>
              <a:rPr lang="fr-FR" b="1" dirty="0"/>
              <a:t>L’ITIE</a:t>
            </a:r>
            <a:r>
              <a:rPr lang="fr-FR" dirty="0"/>
              <a:t> a orienté les </a:t>
            </a:r>
            <a:r>
              <a:rPr lang="fr-FR" b="1" dirty="0"/>
              <a:t>changements</a:t>
            </a:r>
            <a:r>
              <a:rPr lang="fr-FR" dirty="0"/>
              <a:t> </a:t>
            </a:r>
            <a:r>
              <a:rPr lang="fr-FR" b="1" dirty="0"/>
              <a:t>dans les pratiques ou les politiques </a:t>
            </a:r>
            <a:r>
              <a:rPr lang="fr-FR" dirty="0"/>
              <a:t>du secteur extractif.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8377D-7A61-4816-974D-FCED510BCBB1}"/>
              </a:ext>
            </a:extLst>
          </p:cNvPr>
          <p:cNvSpPr txBox="1"/>
          <p:nvPr/>
        </p:nvSpPr>
        <p:spPr>
          <a:xfrm>
            <a:off x="9355016" y="2461303"/>
            <a:ext cx="21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/ + 0,5 / + 1 point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374B5-0F8A-4D53-8572-BCA0CD404200}"/>
              </a:ext>
            </a:extLst>
          </p:cNvPr>
          <p:cNvSpPr txBox="1"/>
          <p:nvPr/>
        </p:nvSpPr>
        <p:spPr>
          <a:xfrm>
            <a:off x="9355015" y="3103098"/>
            <a:ext cx="21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/ + 0,5 / + 1 point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EACE7-84F1-41EA-8DB0-A50E7E8D14E0}"/>
              </a:ext>
            </a:extLst>
          </p:cNvPr>
          <p:cNvSpPr txBox="1"/>
          <p:nvPr/>
        </p:nvSpPr>
        <p:spPr>
          <a:xfrm>
            <a:off x="9355016" y="3794612"/>
            <a:ext cx="21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/ + 0,5 / + 1 point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48A8B-A71B-41D1-BB46-FE37B9197F92}"/>
              </a:ext>
            </a:extLst>
          </p:cNvPr>
          <p:cNvSpPr txBox="1"/>
          <p:nvPr/>
        </p:nvSpPr>
        <p:spPr>
          <a:xfrm>
            <a:off x="9355016" y="4486126"/>
            <a:ext cx="21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/ + 0,5 / + 1 point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90600-93C5-4E79-B0C6-5980EB79447D}"/>
              </a:ext>
            </a:extLst>
          </p:cNvPr>
          <p:cNvSpPr txBox="1"/>
          <p:nvPr/>
        </p:nvSpPr>
        <p:spPr>
          <a:xfrm>
            <a:off x="9355015" y="5041186"/>
            <a:ext cx="21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 / + 0,5 / + 1 point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AB79BF-CBF7-4082-9DC2-4DFB5F144190}"/>
              </a:ext>
            </a:extLst>
          </p:cNvPr>
          <p:cNvCxnSpPr/>
          <p:nvPr/>
        </p:nvCxnSpPr>
        <p:spPr>
          <a:xfrm>
            <a:off x="9241464" y="5613008"/>
            <a:ext cx="2307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EDC3CA-9D9E-49F1-8312-C1108EC0802F}"/>
              </a:ext>
            </a:extLst>
          </p:cNvPr>
          <p:cNvSpPr txBox="1"/>
          <p:nvPr/>
        </p:nvSpPr>
        <p:spPr>
          <a:xfrm>
            <a:off x="7624689" y="5815499"/>
            <a:ext cx="392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Jusqu’à 5 points supplémentaires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54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0C6DB-5DCB-4BAB-B2B1-2370D69B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3" y="103832"/>
            <a:ext cx="4734586" cy="6754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20AB5-4E45-46C0-8DFC-9671AE7D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222" y="0"/>
            <a:ext cx="493472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B3482-27A5-4C08-9888-75BAC40C6487}"/>
              </a:ext>
            </a:extLst>
          </p:cNvPr>
          <p:cNvSpPr txBox="1"/>
          <p:nvPr/>
        </p:nvSpPr>
        <p:spPr>
          <a:xfrm>
            <a:off x="5162843" y="872197"/>
            <a:ext cx="157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Ancien </a:t>
            </a:r>
            <a:r>
              <a:rPr lang="fr-FR" dirty="0"/>
              <a:t>modèle 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4CA31-2D50-4A53-8638-946DD68BC708}"/>
              </a:ext>
            </a:extLst>
          </p:cNvPr>
          <p:cNvSpPr txBox="1"/>
          <p:nvPr/>
        </p:nvSpPr>
        <p:spPr>
          <a:xfrm>
            <a:off x="5353506" y="3157750"/>
            <a:ext cx="157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Nouveau </a:t>
            </a:r>
            <a:r>
              <a:rPr lang="fr-FR" dirty="0"/>
              <a:t>modèle</a:t>
            </a:r>
          </a:p>
          <a:p>
            <a:pPr algn="r"/>
            <a:endParaRPr lang="fr-FR" dirty="0"/>
          </a:p>
          <a:p>
            <a:pPr algn="r"/>
            <a:r>
              <a:rPr lang="fr-FR" dirty="0"/>
              <a:t> </a:t>
            </a:r>
            <a:endParaRPr lang="nb-NO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077AF0-78FE-4223-B7F9-614A2A7D906F}"/>
              </a:ext>
            </a:extLst>
          </p:cNvPr>
          <p:cNvCxnSpPr/>
          <p:nvPr/>
        </p:nvCxnSpPr>
        <p:spPr>
          <a:xfrm flipH="1">
            <a:off x="5064371" y="731520"/>
            <a:ext cx="9331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18BCF4-5ED0-4FBF-974D-853FCC250227}"/>
              </a:ext>
            </a:extLst>
          </p:cNvPr>
          <p:cNvCxnSpPr>
            <a:cxnSpLocks/>
          </p:cNvCxnSpPr>
          <p:nvPr/>
        </p:nvCxnSpPr>
        <p:spPr>
          <a:xfrm>
            <a:off x="5997528" y="3113203"/>
            <a:ext cx="10105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180E4-AB24-40F4-A9A1-70E4CDA0C827}"/>
              </a:ext>
            </a:extLst>
          </p:cNvPr>
          <p:cNvSpPr/>
          <p:nvPr/>
        </p:nvSpPr>
        <p:spPr>
          <a:xfrm rot="19303754">
            <a:off x="5732431" y="2190283"/>
            <a:ext cx="650504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PROJET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1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151BE4-97DC-4192-A0D6-78C3E4311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2F95A-1275-4F23-A0F7-3587654F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73" y="-1"/>
            <a:ext cx="9731827" cy="685799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84E853A-4E4D-47E0-B88D-40FA4E0D1E20}"/>
              </a:ext>
            </a:extLst>
          </p:cNvPr>
          <p:cNvSpPr/>
          <p:nvPr/>
        </p:nvSpPr>
        <p:spPr>
          <a:xfrm>
            <a:off x="323850" y="4933950"/>
            <a:ext cx="2072567" cy="1676400"/>
          </a:xfrm>
          <a:prstGeom prst="wedgeRectCallout">
            <a:avLst>
              <a:gd name="adj1" fmla="val 105493"/>
              <a:gd name="adj2" fmla="val 48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/>
              <a:t>Scénario</a:t>
            </a:r>
            <a:r>
              <a:rPr lang="nb-NO" dirty="0"/>
              <a:t> :</a:t>
            </a:r>
            <a:br>
              <a:rPr lang="nb-NO" dirty="0"/>
            </a:br>
            <a:r>
              <a:rPr lang="nb-NO" dirty="0"/>
              <a:t>0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supplémentaires</a:t>
            </a:r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203743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151BE4-97DC-4192-A0D6-78C3E4311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FDB5D-C206-45FC-B953-72116133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17" y="0"/>
            <a:ext cx="9795583" cy="68580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84E853A-4E4D-47E0-B88D-40FA4E0D1E20}"/>
              </a:ext>
            </a:extLst>
          </p:cNvPr>
          <p:cNvSpPr/>
          <p:nvPr/>
        </p:nvSpPr>
        <p:spPr>
          <a:xfrm>
            <a:off x="323850" y="3727938"/>
            <a:ext cx="2072567" cy="2882412"/>
          </a:xfrm>
          <a:prstGeom prst="wedgeRectCallout">
            <a:avLst>
              <a:gd name="adj1" fmla="val 85439"/>
              <a:gd name="adj2" fmla="val 3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/>
              <a:t>Scénario :</a:t>
            </a:r>
            <a:endParaRPr lang="nb-NO" dirty="0"/>
          </a:p>
          <a:p>
            <a:pPr algn="ctr"/>
            <a:r>
              <a:rPr lang="nb-NO" dirty="0"/>
              <a:t>Points </a:t>
            </a:r>
            <a:r>
              <a:rPr lang="nb-NO" dirty="0" err="1"/>
              <a:t>supplémentaires</a:t>
            </a:r>
            <a:r>
              <a:rPr lang="nb-NO" dirty="0"/>
              <a:t> -  </a:t>
            </a:r>
            <a:r>
              <a:rPr lang="nb-NO" dirty="0" err="1"/>
              <a:t>change</a:t>
            </a:r>
            <a:r>
              <a:rPr lang="nb-NO" dirty="0"/>
              <a:t> le </a:t>
            </a:r>
            <a:r>
              <a:rPr lang="nb-NO" dirty="0" err="1"/>
              <a:t>résultat</a:t>
            </a:r>
            <a:r>
              <a:rPr lang="nb-NO" dirty="0"/>
              <a:t> global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DDA68-2816-448C-807E-B4DC1C53C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8374" y="2784817"/>
            <a:ext cx="6096000" cy="4157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E90D3-A8B3-4137-AAC3-02FF0728B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53567" cy="46256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0446E-1F89-4C3E-B690-4BC001952FDB}"/>
              </a:ext>
            </a:extLst>
          </p:cNvPr>
          <p:cNvSpPr txBox="1">
            <a:spLocks/>
          </p:cNvSpPr>
          <p:nvPr/>
        </p:nvSpPr>
        <p:spPr>
          <a:xfrm>
            <a:off x="6705599" y="361949"/>
            <a:ext cx="4781551" cy="332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fr-FR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716A6F0-D8C9-4C41-B9FC-A7C4698951DC}"/>
              </a:ext>
            </a:extLst>
          </p:cNvPr>
          <p:cNvSpPr/>
          <p:nvPr/>
        </p:nvSpPr>
        <p:spPr>
          <a:xfrm>
            <a:off x="6796268" y="359011"/>
            <a:ext cx="4690881" cy="1929912"/>
          </a:xfrm>
          <a:prstGeom prst="wedgeRectCallout">
            <a:avLst>
              <a:gd name="adj1" fmla="val -33827"/>
              <a:gd name="adj2" fmla="val 64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 err="1"/>
              <a:t>Même</a:t>
            </a:r>
            <a:r>
              <a:rPr lang="nb-NO" dirty="0"/>
              <a:t> si </a:t>
            </a:r>
            <a:r>
              <a:rPr lang="nb-NO" u="sng" dirty="0"/>
              <a:t>pas</a:t>
            </a:r>
            <a:r>
              <a:rPr lang="nb-NO" dirty="0"/>
              <a:t> </a:t>
            </a:r>
            <a:r>
              <a:rPr lang="nb-NO" dirty="0" err="1"/>
              <a:t>tous</a:t>
            </a:r>
            <a:r>
              <a:rPr lang="nb-NO" dirty="0"/>
              <a:t> les scores sont </a:t>
            </a:r>
            <a:br>
              <a:rPr lang="nb-NO" dirty="0"/>
            </a:br>
            <a:r>
              <a:rPr lang="nb-NO" dirty="0"/>
              <a:t>«</a:t>
            </a:r>
            <a:r>
              <a:rPr lang="nb-NO" dirty="0" err="1"/>
              <a:t>élevés</a:t>
            </a:r>
            <a:r>
              <a:rPr lang="nb-NO" dirty="0"/>
              <a:t> » , les </a:t>
            </a:r>
            <a:r>
              <a:rPr lang="nb-NO" dirty="0" err="1"/>
              <a:t>résultats</a:t>
            </a:r>
            <a:r>
              <a:rPr lang="nb-NO" dirty="0"/>
              <a:t> des </a:t>
            </a:r>
            <a:r>
              <a:rPr lang="nb-NO" dirty="0" err="1"/>
              <a:t>composantes</a:t>
            </a:r>
            <a:r>
              <a:rPr lang="nb-NO" dirty="0"/>
              <a:t> et global dans </a:t>
            </a:r>
            <a:r>
              <a:rPr lang="nb-NO" dirty="0" err="1"/>
              <a:t>cet</a:t>
            </a:r>
            <a:r>
              <a:rPr lang="nb-NO" dirty="0"/>
              <a:t> </a:t>
            </a:r>
            <a:r>
              <a:rPr lang="nb-NO" dirty="0" err="1"/>
              <a:t>exemple</a:t>
            </a:r>
            <a:r>
              <a:rPr lang="nb-NO" dirty="0"/>
              <a:t> sont « </a:t>
            </a:r>
            <a:r>
              <a:rPr lang="nb-NO" dirty="0" err="1"/>
              <a:t>élevés</a:t>
            </a:r>
            <a:r>
              <a:rPr lang="nb-NO" dirty="0"/>
              <a:t> »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anciennement</a:t>
            </a:r>
            <a:r>
              <a:rPr lang="nb-NO" dirty="0"/>
              <a:t> « </a:t>
            </a:r>
            <a:r>
              <a:rPr lang="nb-NO" dirty="0" err="1"/>
              <a:t>progrès</a:t>
            </a:r>
            <a:r>
              <a:rPr lang="nb-NO" dirty="0"/>
              <a:t> </a:t>
            </a:r>
            <a:r>
              <a:rPr lang="nb-NO" dirty="0" err="1"/>
              <a:t>satisfaisant</a:t>
            </a:r>
            <a:r>
              <a:rPr lang="nb-NO" dirty="0"/>
              <a:t>»)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82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/>
              <a:t>Conséquences</a:t>
            </a:r>
            <a:r>
              <a:rPr lang="en-GB" b="0" dirty="0"/>
              <a:t> de la </a:t>
            </a:r>
            <a:r>
              <a:rPr lang="nb-NO" dirty="0" err="1"/>
              <a:t>Validation</a:t>
            </a:r>
            <a:endParaRPr lang="nb-N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EF64E4-D9ED-504F-A144-BA318ADB8C7E}"/>
              </a:ext>
            </a:extLst>
          </p:cNvPr>
          <p:cNvGrpSpPr/>
          <p:nvPr/>
        </p:nvGrpSpPr>
        <p:grpSpPr>
          <a:xfrm>
            <a:off x="761951" y="2113105"/>
            <a:ext cx="1365504" cy="1349864"/>
            <a:chOff x="7068168" y="2374539"/>
            <a:chExt cx="1365504" cy="1349864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1990B2D-24D7-354F-9B1D-DEB4C7CB0CA4}"/>
                </a:ext>
              </a:extLst>
            </p:cNvPr>
            <p:cNvSpPr/>
            <p:nvPr/>
          </p:nvSpPr>
          <p:spPr>
            <a:xfrm flipH="1">
              <a:off x="7120983" y="2374539"/>
              <a:ext cx="1259870" cy="1259870"/>
            </a:xfrm>
            <a:prstGeom prst="blockArc">
              <a:avLst>
                <a:gd name="adj1" fmla="val 10787830"/>
                <a:gd name="adj2" fmla="val 0"/>
                <a:gd name="adj3" fmla="val 20792"/>
              </a:avLst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F9B4BAA-63DA-2A4D-967A-58C15BCC25B4}"/>
                </a:ext>
              </a:extLst>
            </p:cNvPr>
            <p:cNvSpPr/>
            <p:nvPr/>
          </p:nvSpPr>
          <p:spPr>
            <a:xfrm flipH="1">
              <a:off x="7120985" y="2374539"/>
              <a:ext cx="1259870" cy="1259870"/>
            </a:xfrm>
            <a:prstGeom prst="blockArc">
              <a:avLst>
                <a:gd name="adj1" fmla="val 14074004"/>
                <a:gd name="adj2" fmla="val 0"/>
                <a:gd name="adj3" fmla="val 20792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326C97-E551-7F47-9E11-5C7779B1EC4D}"/>
                </a:ext>
              </a:extLst>
            </p:cNvPr>
            <p:cNvSpPr txBox="1"/>
            <p:nvPr/>
          </p:nvSpPr>
          <p:spPr>
            <a:xfrm>
              <a:off x="7068168" y="3170405"/>
              <a:ext cx="13655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 global</a:t>
              </a:r>
              <a:r>
                <a:rPr lang="en-GB" sz="1400" dirty="0">
                  <a:solidFill>
                    <a:srgbClr val="424242"/>
                  </a:solidFill>
                </a:rPr>
                <a:t> ≥ 50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B94192-7135-354B-8AE9-954A75E59D06}"/>
              </a:ext>
            </a:extLst>
          </p:cNvPr>
          <p:cNvGrpSpPr/>
          <p:nvPr/>
        </p:nvGrpSpPr>
        <p:grpSpPr>
          <a:xfrm>
            <a:off x="761949" y="4217716"/>
            <a:ext cx="1365504" cy="1349864"/>
            <a:chOff x="4125036" y="2374539"/>
            <a:chExt cx="1365504" cy="13498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85A05-68E3-0E4B-8B96-8AF476CEAA17}"/>
                </a:ext>
              </a:extLst>
            </p:cNvPr>
            <p:cNvSpPr txBox="1"/>
            <p:nvPr/>
          </p:nvSpPr>
          <p:spPr>
            <a:xfrm>
              <a:off x="4125036" y="3170405"/>
              <a:ext cx="13655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 global</a:t>
              </a:r>
              <a:br>
                <a:rPr lang="en-GB" sz="1600" b="1" dirty="0"/>
              </a:br>
              <a:r>
                <a:rPr lang="en-GB" sz="1400" dirty="0">
                  <a:solidFill>
                    <a:srgbClr val="424242"/>
                  </a:solidFill>
                </a:rPr>
                <a:t>&lt; 50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A3B1CB-E991-5345-B82C-2FEDEEA128A3}"/>
                </a:ext>
              </a:extLst>
            </p:cNvPr>
            <p:cNvGrpSpPr/>
            <p:nvPr/>
          </p:nvGrpSpPr>
          <p:grpSpPr>
            <a:xfrm>
              <a:off x="4177853" y="2374539"/>
              <a:ext cx="1259876" cy="1259870"/>
              <a:chOff x="4177853" y="2374539"/>
              <a:chExt cx="1259876" cy="1259870"/>
            </a:xfrm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F46C3F83-CA9D-7A49-AC5B-BDAD1DCC56A1}"/>
                  </a:ext>
                </a:extLst>
              </p:cNvPr>
              <p:cNvSpPr/>
              <p:nvPr/>
            </p:nvSpPr>
            <p:spPr>
              <a:xfrm flipH="1">
                <a:off x="4177853" y="2374539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1D99CCE1-E9C0-9949-9976-60AB3DDCB71B}"/>
                  </a:ext>
                </a:extLst>
              </p:cNvPr>
              <p:cNvSpPr/>
              <p:nvPr/>
            </p:nvSpPr>
            <p:spPr>
              <a:xfrm flipH="1">
                <a:off x="4177859" y="2374539"/>
                <a:ext cx="1259870" cy="1259870"/>
              </a:xfrm>
              <a:prstGeom prst="blockArc">
                <a:avLst>
                  <a:gd name="adj1" fmla="val 18893693"/>
                  <a:gd name="adj2" fmla="val 0"/>
                  <a:gd name="adj3" fmla="val 2079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3C5F661-912F-EC49-92BB-BCFAE662EB90}"/>
              </a:ext>
            </a:extLst>
          </p:cNvPr>
          <p:cNvSpPr txBox="1"/>
          <p:nvPr/>
        </p:nvSpPr>
        <p:spPr>
          <a:xfrm>
            <a:off x="1979206" y="6065331"/>
            <a:ext cx="1980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Première Validation​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24F290-BA7A-B24D-9CAB-E8749762F304}"/>
              </a:ext>
            </a:extLst>
          </p:cNvPr>
          <p:cNvSpPr txBox="1"/>
          <p:nvPr/>
        </p:nvSpPr>
        <p:spPr>
          <a:xfrm>
            <a:off x="6956725" y="6065331"/>
            <a:ext cx="301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Validations </a:t>
            </a:r>
            <a:r>
              <a:rPr lang="en-GB" sz="1600" b="1" dirty="0" err="1"/>
              <a:t>suivantes</a:t>
            </a:r>
            <a:r>
              <a:rPr lang="en-GB" sz="1600" b="1" dirty="0"/>
              <a:t>​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809E22-6AFC-8947-BD60-98B8C97DE7F2}"/>
              </a:ext>
            </a:extLst>
          </p:cNvPr>
          <p:cNvGrpSpPr/>
          <p:nvPr/>
        </p:nvGrpSpPr>
        <p:grpSpPr>
          <a:xfrm>
            <a:off x="2405384" y="2113100"/>
            <a:ext cx="2407888" cy="1200328"/>
            <a:chOff x="2336372" y="2526427"/>
            <a:chExt cx="2407888" cy="5651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398D1E-355C-D644-BBAB-A10A2AAB8D72}"/>
                </a:ext>
              </a:extLst>
            </p:cNvPr>
            <p:cNvSpPr txBox="1"/>
            <p:nvPr/>
          </p:nvSpPr>
          <p:spPr>
            <a:xfrm>
              <a:off x="2900609" y="2526427"/>
              <a:ext cx="1843651" cy="56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>
                  <a:solidFill>
                    <a:srgbClr val="424242"/>
                  </a:solidFill>
                </a:rPr>
                <a:t>Prochaine</a:t>
              </a:r>
              <a:r>
                <a:rPr lang="en-GB" i="1" dirty="0">
                  <a:solidFill>
                    <a:srgbClr val="424242"/>
                  </a:solidFill>
                </a:rPr>
                <a:t> Validation dans ​12 </a:t>
              </a:r>
              <a:r>
                <a:rPr lang="en-GB" i="1" dirty="0" err="1">
                  <a:solidFill>
                    <a:srgbClr val="424242"/>
                  </a:solidFill>
                </a:rPr>
                <a:t>à</a:t>
              </a:r>
              <a:r>
                <a:rPr lang="en-GB" i="1" dirty="0">
                  <a:solidFill>
                    <a:srgbClr val="424242"/>
                  </a:solidFill>
                </a:rPr>
                <a:t> 36 </a:t>
              </a:r>
              <a:r>
                <a:rPr lang="en-GB" i="1" dirty="0" err="1">
                  <a:solidFill>
                    <a:srgbClr val="424242"/>
                  </a:solidFill>
                </a:rPr>
                <a:t>mois</a:t>
              </a:r>
              <a:r>
                <a:rPr lang="en-GB" i="1" dirty="0">
                  <a:solidFill>
                    <a:srgbClr val="424242"/>
                  </a:solidFill>
                </a:rPr>
                <a:t>​</a:t>
              </a:r>
              <a:endParaRPr lang="en-GB" sz="2000" i="1" dirty="0">
                <a:solidFill>
                  <a:srgbClr val="424242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F2E305-3FD1-D34E-9D31-24C16F0FED7D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72" y="2788037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BA913B-F0B5-2D46-A6D6-54E21577CF08}"/>
              </a:ext>
            </a:extLst>
          </p:cNvPr>
          <p:cNvGrpSpPr/>
          <p:nvPr/>
        </p:nvGrpSpPr>
        <p:grpSpPr>
          <a:xfrm>
            <a:off x="2380262" y="3727300"/>
            <a:ext cx="2874178" cy="1477328"/>
            <a:chOff x="2311250" y="4420370"/>
            <a:chExt cx="2874178" cy="8557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BA6179-940C-5943-80E3-667A3261E695}"/>
                </a:ext>
              </a:extLst>
            </p:cNvPr>
            <p:cNvSpPr txBox="1"/>
            <p:nvPr/>
          </p:nvSpPr>
          <p:spPr>
            <a:xfrm>
              <a:off x="2900609" y="4420370"/>
              <a:ext cx="2284819" cy="85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5"/>
                  </a:solidFill>
                </a:rPr>
                <a:t>Le pays </a:t>
              </a:r>
              <a:r>
                <a:rPr lang="en-GB" b="1" dirty="0" err="1">
                  <a:solidFill>
                    <a:schemeClr val="accent5"/>
                  </a:solidFill>
                </a:rPr>
                <a:t>est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r>
                <a:rPr lang="en-GB" b="1" dirty="0" err="1">
                  <a:solidFill>
                    <a:schemeClr val="accent5"/>
                  </a:solidFill>
                </a:rPr>
                <a:t>temporairement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r>
                <a:rPr lang="en-GB" b="1" dirty="0" err="1">
                  <a:solidFill>
                    <a:schemeClr val="accent5"/>
                  </a:solidFill>
                </a:rPr>
                <a:t>suspendu</a:t>
              </a:r>
              <a:r>
                <a:rPr lang="en-GB" b="1" dirty="0">
                  <a:solidFill>
                    <a:schemeClr val="accent5"/>
                  </a:solidFill>
                </a:rPr>
                <a:t> </a:t>
              </a:r>
              <a:br>
                <a:rPr lang="en-GB" sz="2000" b="1" dirty="0">
                  <a:solidFill>
                    <a:schemeClr val="accent5"/>
                  </a:solidFill>
                </a:rPr>
              </a:br>
              <a:r>
                <a:rPr lang="en-GB" i="1" dirty="0" err="1">
                  <a:solidFill>
                    <a:srgbClr val="424242"/>
                  </a:solidFill>
                </a:rPr>
                <a:t>Prochaine</a:t>
              </a:r>
              <a:r>
                <a:rPr lang="en-GB" i="1" dirty="0">
                  <a:solidFill>
                    <a:srgbClr val="424242"/>
                  </a:solidFill>
                </a:rPr>
                <a:t> Validation dans ​12 </a:t>
              </a:r>
              <a:r>
                <a:rPr lang="en-GB" i="1" dirty="0" err="1">
                  <a:solidFill>
                    <a:srgbClr val="424242"/>
                  </a:solidFill>
                </a:rPr>
                <a:t>à</a:t>
              </a:r>
              <a:r>
                <a:rPr lang="en-GB" i="1" dirty="0">
                  <a:solidFill>
                    <a:srgbClr val="424242"/>
                  </a:solidFill>
                </a:rPr>
                <a:t> 24 </a:t>
              </a:r>
              <a:r>
                <a:rPr lang="en-GB" i="1" dirty="0" err="1">
                  <a:solidFill>
                    <a:srgbClr val="424242"/>
                  </a:solidFill>
                </a:rPr>
                <a:t>mois</a:t>
              </a:r>
              <a:r>
                <a:rPr lang="en-GB" i="1" dirty="0">
                  <a:solidFill>
                    <a:srgbClr val="424242"/>
                  </a:solidFill>
                </a:rPr>
                <a:t>​ 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4D9D30-B98A-304D-8C31-5C25647069D0}"/>
                </a:ext>
              </a:extLst>
            </p:cNvPr>
            <p:cNvCxnSpPr>
              <a:cxnSpLocks/>
            </p:cNvCxnSpPr>
            <p:nvPr/>
          </p:nvCxnSpPr>
          <p:spPr>
            <a:xfrm>
              <a:off x="2311250" y="4892648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7788B7-43E4-0448-9B2A-3D7016B20C7E}"/>
              </a:ext>
            </a:extLst>
          </p:cNvPr>
          <p:cNvGrpSpPr/>
          <p:nvPr/>
        </p:nvGrpSpPr>
        <p:grpSpPr>
          <a:xfrm>
            <a:off x="4978206" y="2071851"/>
            <a:ext cx="6548314" cy="2099344"/>
            <a:chOff x="4909194" y="2071850"/>
            <a:chExt cx="6548314" cy="163633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C62219D-7AAF-DA4E-90B7-51599ED3355C}"/>
                </a:ext>
              </a:extLst>
            </p:cNvPr>
            <p:cNvGrpSpPr/>
            <p:nvPr/>
          </p:nvGrpSpPr>
          <p:grpSpPr>
            <a:xfrm>
              <a:off x="4909194" y="2489864"/>
              <a:ext cx="569495" cy="596346"/>
              <a:chOff x="5149517" y="2423752"/>
              <a:chExt cx="569495" cy="59634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395A88A-5D30-1E4F-B004-38812ADB5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9517" y="2721925"/>
                <a:ext cx="569495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F3C68F6-8246-2A42-B652-45E82EA199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9012" y="2423752"/>
                <a:ext cx="0" cy="596346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583CB1F-5187-D04B-9EFD-4CBFC3A7B062}"/>
                </a:ext>
              </a:extLst>
            </p:cNvPr>
            <p:cNvGrpSpPr/>
            <p:nvPr/>
          </p:nvGrpSpPr>
          <p:grpSpPr>
            <a:xfrm>
              <a:off x="5747150" y="2071850"/>
              <a:ext cx="5668838" cy="540807"/>
              <a:chOff x="5747150" y="2071850"/>
              <a:chExt cx="5668838" cy="54080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905F3DE-21BF-A646-ACBA-596B8BDD3694}"/>
                  </a:ext>
                </a:extLst>
              </p:cNvPr>
              <p:cNvGrpSpPr/>
              <p:nvPr/>
            </p:nvGrpSpPr>
            <p:grpSpPr>
              <a:xfrm>
                <a:off x="5747150" y="2071850"/>
                <a:ext cx="5019900" cy="540807"/>
                <a:chOff x="5747150" y="2072798"/>
                <a:chExt cx="5019900" cy="540807"/>
              </a:xfrm>
            </p:grpSpPr>
            <p:sp>
              <p:nvSpPr>
                <p:cNvPr id="19" name="Pentagon 18">
                  <a:extLst>
                    <a:ext uri="{FF2B5EF4-FFF2-40B4-BE49-F238E27FC236}">
                      <a16:creationId xmlns:a16="http://schemas.microsoft.com/office/drawing/2014/main" id="{6E5BB85A-0EC6-3944-9AAB-8F3396B749D6}"/>
                    </a:ext>
                  </a:extLst>
                </p:cNvPr>
                <p:cNvSpPr/>
                <p:nvPr/>
              </p:nvSpPr>
              <p:spPr>
                <a:xfrm>
                  <a:off x="5747150" y="2072798"/>
                  <a:ext cx="1956942" cy="381827"/>
                </a:xfrm>
                <a:prstGeom prst="homePlate">
                  <a:avLst/>
                </a:prstGeom>
                <a:solidFill>
                  <a:srgbClr val="89A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b="1" dirty="0">
                      <a:solidFill>
                        <a:srgbClr val="FFFFFF"/>
                      </a:solidFill>
                    </a:rPr>
                    <a:t>PROGRÈS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2D542F-5583-FE4B-9EC2-B04CECFA73F1}"/>
                    </a:ext>
                  </a:extLst>
                </p:cNvPr>
                <p:cNvSpPr txBox="1"/>
                <p:nvPr/>
              </p:nvSpPr>
              <p:spPr>
                <a:xfrm>
                  <a:off x="7869022" y="2109822"/>
                  <a:ext cx="2898028" cy="503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i="1" dirty="0" err="1">
                      <a:solidFill>
                        <a:srgbClr val="424242"/>
                      </a:solidFill>
                    </a:rPr>
                    <a:t>Prochaine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Validation dans ​12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à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36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mois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​</a:t>
                  </a:r>
                  <a:endParaRPr lang="en-GB" sz="2000" i="1" dirty="0">
                    <a:solidFill>
                      <a:srgbClr val="424242"/>
                    </a:solidFill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9A0BC98-CFCB-2141-A817-FE4911EFD2C9}"/>
                  </a:ext>
                </a:extLst>
              </p:cNvPr>
              <p:cNvGrpSpPr/>
              <p:nvPr/>
            </p:nvGrpSpPr>
            <p:grpSpPr>
              <a:xfrm>
                <a:off x="10914692" y="2188524"/>
                <a:ext cx="501296" cy="200487"/>
                <a:chOff x="8017375" y="1292747"/>
                <a:chExt cx="501296" cy="200487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6C34FE7-B2CE-0641-88C8-953C21CDA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7375" y="1392991"/>
                  <a:ext cx="401053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5AE95ED0-9489-CF4E-94B3-6938F972E041}"/>
                    </a:ext>
                  </a:extLst>
                </p:cNvPr>
                <p:cNvGrpSpPr/>
                <p:nvPr/>
              </p:nvGrpSpPr>
              <p:grpSpPr>
                <a:xfrm rot="18918799">
                  <a:off x="8318184" y="1292747"/>
                  <a:ext cx="200487" cy="200487"/>
                  <a:chOff x="9227457" y="1199762"/>
                  <a:chExt cx="200487" cy="20048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CA3F7407-2500-E24B-B396-8FCC219D0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27457" y="1392991"/>
                    <a:ext cx="200487" cy="0"/>
                  </a:xfrm>
                  <a:prstGeom prst="line">
                    <a:avLst/>
                  </a:prstGeom>
                  <a:ln w="12700">
                    <a:solidFill>
                      <a:srgbClr val="42424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095C6752-5E33-4642-BBBC-1AC0BA9CE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327700" y="1300006"/>
                    <a:ext cx="200487" cy="0"/>
                  </a:xfrm>
                  <a:prstGeom prst="line">
                    <a:avLst/>
                  </a:prstGeom>
                  <a:ln w="12700">
                    <a:solidFill>
                      <a:srgbClr val="42424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458C206-8DCF-1F4F-AF17-C338C3439D9B}"/>
                </a:ext>
              </a:extLst>
            </p:cNvPr>
            <p:cNvGrpSpPr/>
            <p:nvPr/>
          </p:nvGrpSpPr>
          <p:grpSpPr>
            <a:xfrm>
              <a:off x="5747150" y="2772588"/>
              <a:ext cx="5710358" cy="935597"/>
              <a:chOff x="5747150" y="2772588"/>
              <a:chExt cx="5710358" cy="9355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42BCB1-7F3F-724D-8AF6-BE085B3179D6}"/>
                  </a:ext>
                </a:extLst>
              </p:cNvPr>
              <p:cNvGrpSpPr/>
              <p:nvPr/>
            </p:nvGrpSpPr>
            <p:grpSpPr>
              <a:xfrm>
                <a:off x="5747150" y="2772588"/>
                <a:ext cx="5239717" cy="935597"/>
                <a:chOff x="5747150" y="2689128"/>
                <a:chExt cx="5239717" cy="935597"/>
              </a:xfrm>
            </p:grpSpPr>
            <p:sp>
              <p:nvSpPr>
                <p:cNvPr id="18" name="Pentagon 17">
                  <a:extLst>
                    <a:ext uri="{FF2B5EF4-FFF2-40B4-BE49-F238E27FC236}">
                      <a16:creationId xmlns:a16="http://schemas.microsoft.com/office/drawing/2014/main" id="{D6CBD6CF-B1C7-2346-95EF-29EF759FD9CA}"/>
                    </a:ext>
                  </a:extLst>
                </p:cNvPr>
                <p:cNvSpPr/>
                <p:nvPr/>
              </p:nvSpPr>
              <p:spPr>
                <a:xfrm>
                  <a:off x="5747150" y="2957179"/>
                  <a:ext cx="1956942" cy="381827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b="1" dirty="0">
                      <a:solidFill>
                        <a:srgbClr val="FFFFFF"/>
                      </a:solidFill>
                    </a:rPr>
                    <a:t>AUCUN PROGRÈS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0B5D6A1-6E5B-8148-9C9A-86DCD64DFBC5}"/>
                    </a:ext>
                  </a:extLst>
                </p:cNvPr>
                <p:cNvSpPr txBox="1"/>
                <p:nvPr/>
              </p:nvSpPr>
              <p:spPr>
                <a:xfrm>
                  <a:off x="7869021" y="2689128"/>
                  <a:ext cx="3117846" cy="935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>
                      <a:solidFill>
                        <a:schemeClr val="accent5"/>
                      </a:solidFill>
                    </a:rPr>
                    <a:t>Le pays </a:t>
                  </a:r>
                  <a:r>
                    <a:rPr lang="en-GB" b="1" dirty="0" err="1">
                      <a:solidFill>
                        <a:schemeClr val="accent5"/>
                      </a:solidFill>
                    </a:rPr>
                    <a:t>est</a:t>
                  </a:r>
                  <a:r>
                    <a:rPr lang="en-GB" b="1" dirty="0">
                      <a:solidFill>
                        <a:schemeClr val="accent5"/>
                      </a:solidFill>
                    </a:rPr>
                    <a:t> </a:t>
                  </a:r>
                  <a:r>
                    <a:rPr lang="en-GB" b="1" dirty="0" err="1">
                      <a:solidFill>
                        <a:schemeClr val="accent5"/>
                      </a:solidFill>
                    </a:rPr>
                    <a:t>temporairement</a:t>
                  </a:r>
                  <a:r>
                    <a:rPr lang="en-GB" b="1" dirty="0">
                      <a:solidFill>
                        <a:schemeClr val="accent5"/>
                      </a:solidFill>
                    </a:rPr>
                    <a:t> </a:t>
                  </a:r>
                  <a:r>
                    <a:rPr lang="en-GB" b="1" dirty="0" err="1">
                      <a:solidFill>
                        <a:schemeClr val="accent5"/>
                      </a:solidFill>
                    </a:rPr>
                    <a:t>suspendu</a:t>
                  </a:r>
                  <a:br>
                    <a:rPr lang="en-GB" sz="2000" b="1" dirty="0">
                      <a:solidFill>
                        <a:schemeClr val="accent5"/>
                      </a:solidFill>
                    </a:rPr>
                  </a:br>
                  <a:r>
                    <a:rPr lang="en-GB" i="1" dirty="0" err="1">
                      <a:solidFill>
                        <a:srgbClr val="424242"/>
                      </a:solidFill>
                    </a:rPr>
                    <a:t>Prochaine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Validation dans ​12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à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24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mois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​  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86ABAB9-F828-6041-8A65-8A369849D6C0}"/>
                  </a:ext>
                </a:extLst>
              </p:cNvPr>
              <p:cNvGrpSpPr/>
              <p:nvPr/>
            </p:nvGrpSpPr>
            <p:grpSpPr>
              <a:xfrm>
                <a:off x="10956212" y="3128541"/>
                <a:ext cx="501296" cy="200487"/>
                <a:chOff x="8017375" y="1292747"/>
                <a:chExt cx="501296" cy="200487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0711A51-40FA-284A-A6C6-65EA0907BC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7375" y="1392991"/>
                  <a:ext cx="401053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D42D55C-ACA4-EC4E-82BB-73BE1C22257F}"/>
                    </a:ext>
                  </a:extLst>
                </p:cNvPr>
                <p:cNvGrpSpPr/>
                <p:nvPr/>
              </p:nvGrpSpPr>
              <p:grpSpPr>
                <a:xfrm rot="18918799">
                  <a:off x="8318184" y="1292747"/>
                  <a:ext cx="200487" cy="200487"/>
                  <a:chOff x="9227457" y="1199762"/>
                  <a:chExt cx="200487" cy="200487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E7DB4189-C1AC-F24C-812A-4224660C6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27457" y="1392991"/>
                    <a:ext cx="200487" cy="0"/>
                  </a:xfrm>
                  <a:prstGeom prst="line">
                    <a:avLst/>
                  </a:prstGeom>
                  <a:ln w="12700">
                    <a:solidFill>
                      <a:srgbClr val="42424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C43419CB-4527-5A47-BAB9-E6B7520A43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327700" y="1300006"/>
                    <a:ext cx="200487" cy="0"/>
                  </a:xfrm>
                  <a:prstGeom prst="line">
                    <a:avLst/>
                  </a:prstGeom>
                  <a:ln w="12700">
                    <a:solidFill>
                      <a:srgbClr val="42424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16D3653-4A50-2C4B-8052-C0BCF2B9E9CF}"/>
              </a:ext>
            </a:extLst>
          </p:cNvPr>
          <p:cNvGrpSpPr/>
          <p:nvPr/>
        </p:nvGrpSpPr>
        <p:grpSpPr>
          <a:xfrm>
            <a:off x="4978205" y="4259544"/>
            <a:ext cx="6548315" cy="1471240"/>
            <a:chOff x="4909193" y="4259544"/>
            <a:chExt cx="6548315" cy="126620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6C51A21-D9F9-A941-9D39-3F883F07C11E}"/>
                </a:ext>
              </a:extLst>
            </p:cNvPr>
            <p:cNvGrpSpPr/>
            <p:nvPr/>
          </p:nvGrpSpPr>
          <p:grpSpPr>
            <a:xfrm>
              <a:off x="5747150" y="4259544"/>
              <a:ext cx="5239718" cy="1266208"/>
              <a:chOff x="5747150" y="4061508"/>
              <a:chExt cx="5239718" cy="126620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B4B15D0-EF87-1E4B-A99D-2C90E33ADE38}"/>
                  </a:ext>
                </a:extLst>
              </p:cNvPr>
              <p:cNvGrpSpPr/>
              <p:nvPr/>
            </p:nvGrpSpPr>
            <p:grpSpPr>
              <a:xfrm>
                <a:off x="5747150" y="4061508"/>
                <a:ext cx="5239718" cy="593282"/>
                <a:chOff x="5747150" y="4061508"/>
                <a:chExt cx="5239718" cy="593282"/>
              </a:xfrm>
            </p:grpSpPr>
            <p:sp>
              <p:nvSpPr>
                <p:cNvPr id="24" name="Pentagon 23">
                  <a:extLst>
                    <a:ext uri="{FF2B5EF4-FFF2-40B4-BE49-F238E27FC236}">
                      <a16:creationId xmlns:a16="http://schemas.microsoft.com/office/drawing/2014/main" id="{9D5DCB04-0977-F548-A370-58ABC4FAA6B7}"/>
                    </a:ext>
                  </a:extLst>
                </p:cNvPr>
                <p:cNvSpPr/>
                <p:nvPr/>
              </p:nvSpPr>
              <p:spPr>
                <a:xfrm>
                  <a:off x="5747150" y="4061508"/>
                  <a:ext cx="1956942" cy="381827"/>
                </a:xfrm>
                <a:prstGeom prst="homePlate">
                  <a:avLst/>
                </a:prstGeom>
                <a:solidFill>
                  <a:srgbClr val="89AA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b="1" dirty="0">
                      <a:solidFill>
                        <a:srgbClr val="FFFFFF"/>
                      </a:solidFill>
                    </a:rPr>
                    <a:t>PROGRÈS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7557C8D-033A-3543-98DF-8DEE7DB2857E}"/>
                    </a:ext>
                  </a:extLst>
                </p:cNvPr>
                <p:cNvSpPr txBox="1"/>
                <p:nvPr/>
              </p:nvSpPr>
              <p:spPr>
                <a:xfrm>
                  <a:off x="7869021" y="4098532"/>
                  <a:ext cx="3117847" cy="556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i="1" dirty="0" err="1">
                      <a:solidFill>
                        <a:srgbClr val="424242"/>
                      </a:solidFill>
                    </a:rPr>
                    <a:t>Prochaine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Validation dans ​12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à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 36 </a:t>
                  </a:r>
                  <a:r>
                    <a:rPr lang="en-GB" i="1" dirty="0" err="1">
                      <a:solidFill>
                        <a:srgbClr val="424242"/>
                      </a:solidFill>
                    </a:rPr>
                    <a:t>mois</a:t>
                  </a:r>
                  <a:r>
                    <a:rPr lang="en-GB" i="1" dirty="0">
                      <a:solidFill>
                        <a:srgbClr val="424242"/>
                      </a:solidFill>
                    </a:rPr>
                    <a:t>​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40E0D1D-0917-3847-A6DB-6758286DEC05}"/>
                  </a:ext>
                </a:extLst>
              </p:cNvPr>
              <p:cNvGrpSpPr/>
              <p:nvPr/>
            </p:nvGrpSpPr>
            <p:grpSpPr>
              <a:xfrm>
                <a:off x="5747150" y="4945889"/>
                <a:ext cx="5239718" cy="381827"/>
                <a:chOff x="5747150" y="4945889"/>
                <a:chExt cx="5239718" cy="381827"/>
              </a:xfrm>
            </p:grpSpPr>
            <p:sp>
              <p:nvSpPr>
                <p:cNvPr id="22" name="Pentagon 21">
                  <a:extLst>
                    <a:ext uri="{FF2B5EF4-FFF2-40B4-BE49-F238E27FC236}">
                      <a16:creationId xmlns:a16="http://schemas.microsoft.com/office/drawing/2014/main" id="{06713736-DE00-C04B-A620-DCE4140496D0}"/>
                    </a:ext>
                  </a:extLst>
                </p:cNvPr>
                <p:cNvSpPr/>
                <p:nvPr/>
              </p:nvSpPr>
              <p:spPr>
                <a:xfrm>
                  <a:off x="5747150" y="4945889"/>
                  <a:ext cx="1956942" cy="381827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b="1" dirty="0">
                      <a:solidFill>
                        <a:srgbClr val="FFFFFF"/>
                      </a:solidFill>
                    </a:rPr>
                    <a:t>AUCUN PROGRÈS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5D37CF-DD94-F944-B980-3626557DE080}"/>
                    </a:ext>
                  </a:extLst>
                </p:cNvPr>
                <p:cNvSpPr txBox="1"/>
                <p:nvPr/>
              </p:nvSpPr>
              <p:spPr>
                <a:xfrm>
                  <a:off x="7869022" y="4977870"/>
                  <a:ext cx="3117846" cy="31786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b="1" dirty="0">
                      <a:solidFill>
                        <a:schemeClr val="accent5"/>
                      </a:solidFill>
                    </a:rPr>
                    <a:t>Le pays </a:t>
                  </a:r>
                  <a:r>
                    <a:rPr lang="en-GB" b="1" dirty="0" err="1">
                      <a:solidFill>
                        <a:schemeClr val="accent5"/>
                      </a:solidFill>
                    </a:rPr>
                    <a:t>est</a:t>
                  </a:r>
                  <a:r>
                    <a:rPr lang="en-GB" b="1" dirty="0">
                      <a:solidFill>
                        <a:schemeClr val="accent5"/>
                      </a:solidFill>
                    </a:rPr>
                    <a:t> </a:t>
                  </a:r>
                  <a:r>
                    <a:rPr lang="en-GB" b="1" dirty="0" err="1">
                      <a:solidFill>
                        <a:schemeClr val="accent5"/>
                      </a:solidFill>
                    </a:rPr>
                    <a:t>radié</a:t>
                  </a:r>
                  <a:r>
                    <a:rPr lang="en-GB" b="1" dirty="0">
                      <a:solidFill>
                        <a:schemeClr val="accent5"/>
                      </a:solidFill>
                    </a:rPr>
                    <a:t>​</a:t>
                  </a: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2E2378-2E48-0044-B390-0D0B61E266FE}"/>
                </a:ext>
              </a:extLst>
            </p:cNvPr>
            <p:cNvGrpSpPr/>
            <p:nvPr/>
          </p:nvGrpSpPr>
          <p:grpSpPr>
            <a:xfrm>
              <a:off x="4909193" y="4594475"/>
              <a:ext cx="569495" cy="596346"/>
              <a:chOff x="5149517" y="2423752"/>
              <a:chExt cx="569495" cy="59634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FD91610-78FC-8042-8B9C-0FE67E689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9517" y="2721925"/>
                <a:ext cx="569495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176F1A7-4B54-9947-8B26-3FCB2CAE0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9012" y="2423752"/>
                <a:ext cx="0" cy="596346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DE178-D972-454C-89F5-D22A99D4F319}"/>
                </a:ext>
              </a:extLst>
            </p:cNvPr>
            <p:cNvGrpSpPr/>
            <p:nvPr/>
          </p:nvGrpSpPr>
          <p:grpSpPr>
            <a:xfrm>
              <a:off x="10956212" y="4343997"/>
              <a:ext cx="501296" cy="200487"/>
              <a:chOff x="8017375" y="1292747"/>
              <a:chExt cx="501296" cy="20048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E25571B-B7CB-1443-BE2D-AECEC3C3A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7375" y="1392991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66025A3-9E76-D74D-9C4E-5E645D6AA899}"/>
                  </a:ext>
                </a:extLst>
              </p:cNvPr>
              <p:cNvGrpSpPr/>
              <p:nvPr/>
            </p:nvGrpSpPr>
            <p:grpSpPr>
              <a:xfrm rot="18918799">
                <a:off x="8318184" y="1292747"/>
                <a:ext cx="200487" cy="200487"/>
                <a:chOff x="9227457" y="1199762"/>
                <a:chExt cx="200487" cy="20048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8821F068-FE7E-C646-BD37-C5365176F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7457" y="1392991"/>
                  <a:ext cx="200487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467D319-6190-C942-B68C-BEA7558904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327700" y="1300006"/>
                  <a:ext cx="200487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27125B4-95BE-FA40-BF3D-DCFE6D506C51}"/>
                </a:ext>
              </a:extLst>
            </p:cNvPr>
            <p:cNvGrpSpPr/>
            <p:nvPr/>
          </p:nvGrpSpPr>
          <p:grpSpPr>
            <a:xfrm>
              <a:off x="10956212" y="5234594"/>
              <a:ext cx="501296" cy="200487"/>
              <a:chOff x="8017375" y="1292747"/>
              <a:chExt cx="501296" cy="200487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FEB5A90-5EB1-A543-974B-74D98CF9E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7375" y="1392991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E5D787F-1430-6F42-BB71-C80CD03D1AB7}"/>
                  </a:ext>
                </a:extLst>
              </p:cNvPr>
              <p:cNvGrpSpPr/>
              <p:nvPr/>
            </p:nvGrpSpPr>
            <p:grpSpPr>
              <a:xfrm rot="18918799">
                <a:off x="8318184" y="1292747"/>
                <a:ext cx="200487" cy="200487"/>
                <a:chOff x="9227457" y="1199762"/>
                <a:chExt cx="200487" cy="20048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4E2310C-4B82-4A45-B5F4-40918BB76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7457" y="1392991"/>
                  <a:ext cx="200487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864587BB-343F-E44C-A6B6-C447A375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327700" y="1300006"/>
                  <a:ext cx="200487" cy="0"/>
                </a:xfrm>
                <a:prstGeom prst="line">
                  <a:avLst/>
                </a:prstGeom>
                <a:ln w="12700">
                  <a:solidFill>
                    <a:srgbClr val="42424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1" name="Right Brace 80">
            <a:extLst>
              <a:ext uri="{FF2B5EF4-FFF2-40B4-BE49-F238E27FC236}">
                <a16:creationId xmlns:a16="http://schemas.microsoft.com/office/drawing/2014/main" id="{219A9EEE-4BC1-884A-9368-5452C5463D6C}"/>
              </a:ext>
            </a:extLst>
          </p:cNvPr>
          <p:cNvSpPr/>
          <p:nvPr/>
        </p:nvSpPr>
        <p:spPr>
          <a:xfrm rot="5400000">
            <a:off x="2857250" y="3909616"/>
            <a:ext cx="136496" cy="4105414"/>
          </a:xfrm>
          <a:prstGeom prst="rightBrace">
            <a:avLst>
              <a:gd name="adj1" fmla="val 60082"/>
              <a:gd name="adj2" fmla="val 49252"/>
            </a:avLst>
          </a:prstGeom>
          <a:ln w="12700">
            <a:solidFill>
              <a:srgbClr val="4242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42DEDA9F-25E4-D549-838A-8643894FCBC1}"/>
              </a:ext>
            </a:extLst>
          </p:cNvPr>
          <p:cNvSpPr/>
          <p:nvPr/>
        </p:nvSpPr>
        <p:spPr>
          <a:xfrm rot="5400000">
            <a:off x="8621080" y="3089019"/>
            <a:ext cx="136800" cy="5746912"/>
          </a:xfrm>
          <a:prstGeom prst="rightBrace">
            <a:avLst>
              <a:gd name="adj1" fmla="val 60082"/>
              <a:gd name="adj2" fmla="val 49252"/>
            </a:avLst>
          </a:prstGeom>
          <a:ln w="12700">
            <a:solidFill>
              <a:srgbClr val="4242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/>
              <a:t>Procédure</a:t>
            </a:r>
            <a:r>
              <a:rPr lang="en-GB" b="0" dirty="0"/>
              <a:t> de </a:t>
            </a:r>
            <a:r>
              <a:rPr lang="nb-NO" dirty="0" err="1"/>
              <a:t>Validation</a:t>
            </a:r>
            <a:endParaRPr lang="nb-NO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966783-201D-684B-865B-41C0C2EA95CD}"/>
              </a:ext>
            </a:extLst>
          </p:cNvPr>
          <p:cNvGrpSpPr/>
          <p:nvPr/>
        </p:nvGrpSpPr>
        <p:grpSpPr>
          <a:xfrm>
            <a:off x="683452" y="1747900"/>
            <a:ext cx="1960648" cy="660020"/>
            <a:chOff x="683452" y="1747900"/>
            <a:chExt cx="1960648" cy="6600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FF84C2-E12A-3F42-9A5E-A5C1FEACE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452" y="1747900"/>
              <a:ext cx="1960648" cy="6600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200DB5-895E-004E-86F4-EBD78E6B4A85}"/>
                </a:ext>
              </a:extLst>
            </p:cNvPr>
            <p:cNvSpPr txBox="1"/>
            <p:nvPr/>
          </p:nvSpPr>
          <p:spPr>
            <a:xfrm>
              <a:off x="1411111" y="1935606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Préparation</a:t>
              </a:r>
              <a:endParaRPr lang="en-GB" sz="1200" dirty="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98CD181-9E03-3A4A-B6C1-43EF953CD147}"/>
              </a:ext>
            </a:extLst>
          </p:cNvPr>
          <p:cNvGrpSpPr/>
          <p:nvPr/>
        </p:nvGrpSpPr>
        <p:grpSpPr>
          <a:xfrm>
            <a:off x="2745667" y="1784769"/>
            <a:ext cx="2309458" cy="601783"/>
            <a:chOff x="2745667" y="1784769"/>
            <a:chExt cx="2309458" cy="601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912B7B-B82E-BD44-B72A-EE081C0D0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5667" y="1784769"/>
              <a:ext cx="2174184" cy="6017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BC97F2-5E14-A643-99D2-4A7F628DE500}"/>
                </a:ext>
              </a:extLst>
            </p:cNvPr>
            <p:cNvSpPr txBox="1"/>
            <p:nvPr/>
          </p:nvSpPr>
          <p:spPr>
            <a:xfrm>
              <a:off x="3601483" y="1872739"/>
              <a:ext cx="1453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Évaluation</a:t>
              </a:r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</a:br>
              <a:r>
                <a:rPr lang="en-GB" sz="120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initiale</a:t>
              </a:r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 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1B9DD9D-B6C8-7C48-870E-7C41076B51F6}"/>
              </a:ext>
            </a:extLst>
          </p:cNvPr>
          <p:cNvGrpSpPr/>
          <p:nvPr/>
        </p:nvGrpSpPr>
        <p:grpSpPr>
          <a:xfrm>
            <a:off x="4919851" y="1758060"/>
            <a:ext cx="2232422" cy="698845"/>
            <a:chOff x="4919851" y="1758060"/>
            <a:chExt cx="2232422" cy="6988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6C527D-888F-5C46-912D-DD8821E2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9851" y="1758060"/>
              <a:ext cx="2232422" cy="6988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53EA3E-8595-BC47-84D7-6C60D93BE8D5}"/>
                </a:ext>
              </a:extLst>
            </p:cNvPr>
            <p:cNvSpPr txBox="1"/>
            <p:nvPr/>
          </p:nvSpPr>
          <p:spPr>
            <a:xfrm>
              <a:off x="5675888" y="1862229"/>
              <a:ext cx="1453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Consultations des parties </a:t>
              </a:r>
              <a:r>
                <a:rPr lang="en-GB" sz="120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prenantes</a:t>
              </a:r>
              <a:endParaRPr lang="en-GB" sz="1200" dirty="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DDBFD83-5C8A-4447-B914-1C30660C7A52}"/>
              </a:ext>
            </a:extLst>
          </p:cNvPr>
          <p:cNvGrpSpPr/>
          <p:nvPr/>
        </p:nvGrpSpPr>
        <p:grpSpPr>
          <a:xfrm>
            <a:off x="7254256" y="1793638"/>
            <a:ext cx="2077123" cy="582371"/>
            <a:chOff x="7254256" y="1793638"/>
            <a:chExt cx="2077123" cy="5823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456FEC-63BA-9149-AD4C-3F51C991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4256" y="1793638"/>
              <a:ext cx="2077123" cy="5823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EB465C-037B-E643-8FED-2B00A59159A9}"/>
                </a:ext>
              </a:extLst>
            </p:cNvPr>
            <p:cNvSpPr txBox="1"/>
            <p:nvPr/>
          </p:nvSpPr>
          <p:spPr>
            <a:xfrm>
              <a:off x="8117005" y="1862229"/>
              <a:ext cx="120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Examen par </a:t>
              </a:r>
              <a:b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</a:br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le </a:t>
              </a:r>
              <a:r>
                <a:rPr lang="en-GB" sz="120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Comité</a:t>
              </a:r>
              <a:r>
                <a:rPr lang="en-GB" sz="120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4983F3F-8B4B-5E4B-A48A-CDDA40BEFC14}"/>
              </a:ext>
            </a:extLst>
          </p:cNvPr>
          <p:cNvGrpSpPr/>
          <p:nvPr/>
        </p:nvGrpSpPr>
        <p:grpSpPr>
          <a:xfrm>
            <a:off x="9466653" y="1772779"/>
            <a:ext cx="2193597" cy="640608"/>
            <a:chOff x="9466653" y="1772779"/>
            <a:chExt cx="2193597" cy="6406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99CA32-7A73-8247-859F-956C7D570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66653" y="1772779"/>
              <a:ext cx="2193597" cy="64060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35BE3A-8FBE-2A43-BE5B-F17818ED54D7}"/>
                </a:ext>
              </a:extLst>
            </p:cNvPr>
            <p:cNvSpPr txBox="1"/>
            <p:nvPr/>
          </p:nvSpPr>
          <p:spPr>
            <a:xfrm>
              <a:off x="10339113" y="1820189"/>
              <a:ext cx="120945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Décision</a:t>
              </a:r>
              <a:r>
                <a:rPr lang="en-GB" sz="105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en-GB" sz="105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</a:br>
              <a:r>
                <a:rPr lang="en-GB" sz="1050" dirty="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du Conseil </a:t>
              </a:r>
              <a:r>
                <a:rPr lang="en-GB" sz="1050" dirty="0" err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d’administration</a:t>
              </a:r>
              <a:endParaRPr lang="en-GB" sz="1050" dirty="0">
                <a:solidFill>
                  <a:srgbClr val="FFFFFF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44C545F-DAFC-6342-A15A-7D6E3ECDBE1A}"/>
              </a:ext>
            </a:extLst>
          </p:cNvPr>
          <p:cNvGrpSpPr/>
          <p:nvPr/>
        </p:nvGrpSpPr>
        <p:grpSpPr>
          <a:xfrm>
            <a:off x="642403" y="2509772"/>
            <a:ext cx="2170600" cy="2499480"/>
            <a:chOff x="642403" y="2509772"/>
            <a:chExt cx="2170600" cy="24994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311740-71A9-7E45-B3E5-13AD8014750B}"/>
                </a:ext>
              </a:extLst>
            </p:cNvPr>
            <p:cNvSpPr txBox="1"/>
            <p:nvPr/>
          </p:nvSpPr>
          <p:spPr>
            <a:xfrm>
              <a:off x="860989" y="2509772"/>
              <a:ext cx="19520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PRÉPARATION</a:t>
              </a:r>
              <a:r>
                <a:rPr lang="en-GB" sz="12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modèles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collecte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données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sur la «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transparence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 », «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l’engagement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 » et les «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résultats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et impact »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3E7588-3959-334B-AFCC-0FA0FD82C7FD}"/>
                </a:ext>
              </a:extLst>
            </p:cNvPr>
            <p:cNvSpPr txBox="1"/>
            <p:nvPr/>
          </p:nvSpPr>
          <p:spPr>
            <a:xfrm>
              <a:off x="860989" y="3632209"/>
              <a:ext cx="16901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COMPILATION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observations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FC8884-F6A6-BD40-B1D4-94A978FD5559}"/>
                </a:ext>
              </a:extLst>
            </p:cNvPr>
            <p:cNvSpPr txBox="1"/>
            <p:nvPr/>
          </p:nvSpPr>
          <p:spPr>
            <a:xfrm>
              <a:off x="860989" y="4224422"/>
              <a:ext cx="167277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GMP ;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appui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l’équipe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pays du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international, des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secrétariats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nationaux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, des consultants, de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l’Administrateur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independent </a:t>
              </a:r>
            </a:p>
          </p:txBody>
        </p:sp>
        <p:pic>
          <p:nvPicPr>
            <p:cNvPr id="16" name="Graphic 15" descr="Tick with solid fill">
              <a:extLst>
                <a:ext uri="{FF2B5EF4-FFF2-40B4-BE49-F238E27FC236}">
                  <a16:creationId xmlns:a16="http://schemas.microsoft.com/office/drawing/2014/main" id="{8EEC5FB9-5746-654D-8943-1749F478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2403" y="2553335"/>
              <a:ext cx="213137" cy="213137"/>
            </a:xfrm>
            <a:prstGeom prst="rect">
              <a:avLst/>
            </a:prstGeom>
          </p:spPr>
        </p:pic>
        <p:pic>
          <p:nvPicPr>
            <p:cNvPr id="58" name="Graphic 57" descr="Tick with solid fill">
              <a:extLst>
                <a:ext uri="{FF2B5EF4-FFF2-40B4-BE49-F238E27FC236}">
                  <a16:creationId xmlns:a16="http://schemas.microsoft.com/office/drawing/2014/main" id="{6B915A8E-18DB-C347-8ECC-96C67DB6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2812" y="3674121"/>
              <a:ext cx="213137" cy="213137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3BEF2D-4A79-4B48-9299-860A03FA5819}"/>
              </a:ext>
            </a:extLst>
          </p:cNvPr>
          <p:cNvGrpSpPr/>
          <p:nvPr/>
        </p:nvGrpSpPr>
        <p:grpSpPr>
          <a:xfrm>
            <a:off x="642404" y="5182407"/>
            <a:ext cx="2026261" cy="1146779"/>
            <a:chOff x="642404" y="5056285"/>
            <a:chExt cx="2026261" cy="11467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C2129C-E0E9-8147-97AC-805EFCB1CE71}"/>
                </a:ext>
              </a:extLst>
            </p:cNvPr>
            <p:cNvSpPr txBox="1"/>
            <p:nvPr/>
          </p:nvSpPr>
          <p:spPr>
            <a:xfrm>
              <a:off x="860989" y="5169647"/>
              <a:ext cx="18076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APPEL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à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commentaires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du public sur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l’engagement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FB8DE-4841-B841-B634-62205180110D}"/>
                </a:ext>
              </a:extLst>
            </p:cNvPr>
            <p:cNvSpPr txBox="1"/>
            <p:nvPr/>
          </p:nvSpPr>
          <p:spPr>
            <a:xfrm>
              <a:off x="860989" y="5802954"/>
              <a:ext cx="1572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Équipe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de Validation du </a:t>
              </a:r>
              <a:r>
                <a:rPr lang="en-GB" sz="900" i="1" dirty="0" err="1">
                  <a:solidFill>
                    <a:schemeClr val="tx2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900" i="1" dirty="0">
                  <a:solidFill>
                    <a:schemeClr val="tx2"/>
                  </a:solidFill>
                  <a:latin typeface="Franklin Gothic Book" panose="020B0503020102020204" pitchFamily="34" charset="0"/>
                </a:rPr>
                <a:t> international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752EB0-AC98-5B47-ADAA-99750277E82F}"/>
                </a:ext>
              </a:extLst>
            </p:cNvPr>
            <p:cNvCxnSpPr>
              <a:cxnSpLocks/>
            </p:cNvCxnSpPr>
            <p:nvPr/>
          </p:nvCxnSpPr>
          <p:spPr>
            <a:xfrm>
              <a:off x="961749" y="5056285"/>
              <a:ext cx="1440000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 descr="Tick with solid fill">
              <a:extLst>
                <a:ext uri="{FF2B5EF4-FFF2-40B4-BE49-F238E27FC236}">
                  <a16:creationId xmlns:a16="http://schemas.microsoft.com/office/drawing/2014/main" id="{2B02833A-2EC3-7145-9264-8F5D9AAB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2404" y="5216311"/>
              <a:ext cx="213137" cy="21313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67A04AF-20B8-4944-BFA2-A7CF09713DE2}"/>
              </a:ext>
            </a:extLst>
          </p:cNvPr>
          <p:cNvGrpSpPr/>
          <p:nvPr/>
        </p:nvGrpSpPr>
        <p:grpSpPr>
          <a:xfrm>
            <a:off x="2843798" y="2509772"/>
            <a:ext cx="2170222" cy="2060273"/>
            <a:chOff x="2843798" y="2509772"/>
            <a:chExt cx="2170222" cy="20602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AB4A19-6B72-EE42-A25B-ED77B3F36F97}"/>
                </a:ext>
              </a:extLst>
            </p:cNvPr>
            <p:cNvSpPr txBox="1"/>
            <p:nvPr/>
          </p:nvSpPr>
          <p:spPr>
            <a:xfrm>
              <a:off x="3062006" y="2509772"/>
              <a:ext cx="1818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90BF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formulaires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collecte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données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et des documents d’appui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7C3A22-A96C-5D49-BA51-420B21F8A2E3}"/>
                </a:ext>
              </a:extLst>
            </p:cNvPr>
            <p:cNvSpPr txBox="1"/>
            <p:nvPr/>
          </p:nvSpPr>
          <p:spPr>
            <a:xfrm>
              <a:off x="3062006" y="3118405"/>
              <a:ext cx="1952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90BF"/>
                  </a:solidFill>
                  <a:latin typeface="Franklin Gothic Medium" panose="020B0603020102020204" pitchFamily="34" charset="0"/>
                </a:rPr>
                <a:t>CONSULTATIONS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concernées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DD5757-D8F6-B74A-99D2-B1947AAD40B7}"/>
                </a:ext>
              </a:extLst>
            </p:cNvPr>
            <p:cNvSpPr txBox="1"/>
            <p:nvPr/>
          </p:nvSpPr>
          <p:spPr>
            <a:xfrm>
              <a:off x="3062006" y="3540870"/>
              <a:ext cx="17369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90BF"/>
                  </a:solidFill>
                  <a:latin typeface="Franklin Gothic Medium" panose="020B0603020102020204" pitchFamily="34" charset="0"/>
                </a:rPr>
                <a:t>ÉVALUATION INITIALE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progrès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réalisés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pour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satisfaire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à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la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Norme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ITIE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08D1E5-7C3D-3A44-AA69-63E68B92EA80}"/>
                </a:ext>
              </a:extLst>
            </p:cNvPr>
            <p:cNvSpPr txBox="1"/>
            <p:nvPr/>
          </p:nvSpPr>
          <p:spPr>
            <a:xfrm>
              <a:off x="3046398" y="4154547"/>
              <a:ext cx="15727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 err="1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Équipe</a:t>
              </a:r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 de Validation du </a:t>
              </a:r>
              <a:r>
                <a:rPr lang="en-GB" sz="900" i="1" dirty="0" err="1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 international </a:t>
              </a:r>
            </a:p>
          </p:txBody>
        </p:sp>
        <p:pic>
          <p:nvPicPr>
            <p:cNvPr id="60" name="Graphic 59" descr="Tick with solid fill">
              <a:extLst>
                <a:ext uri="{FF2B5EF4-FFF2-40B4-BE49-F238E27FC236}">
                  <a16:creationId xmlns:a16="http://schemas.microsoft.com/office/drawing/2014/main" id="{FD168956-A901-D545-9745-999A85CE2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3798" y="2553334"/>
              <a:ext cx="213137" cy="213137"/>
            </a:xfrm>
            <a:prstGeom prst="rect">
              <a:avLst/>
            </a:prstGeom>
          </p:spPr>
        </p:pic>
        <p:pic>
          <p:nvPicPr>
            <p:cNvPr id="61" name="Graphic 60" descr="Tick with solid fill">
              <a:extLst>
                <a:ext uri="{FF2B5EF4-FFF2-40B4-BE49-F238E27FC236}">
                  <a16:creationId xmlns:a16="http://schemas.microsoft.com/office/drawing/2014/main" id="{171D84ED-3EBC-F04A-B6F1-A565978C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3798" y="3163981"/>
              <a:ext cx="213137" cy="213137"/>
            </a:xfrm>
            <a:prstGeom prst="rect">
              <a:avLst/>
            </a:prstGeom>
          </p:spPr>
        </p:pic>
        <p:pic>
          <p:nvPicPr>
            <p:cNvPr id="62" name="Graphic 61" descr="Tick with solid fill">
              <a:extLst>
                <a:ext uri="{FF2B5EF4-FFF2-40B4-BE49-F238E27FC236}">
                  <a16:creationId xmlns:a16="http://schemas.microsoft.com/office/drawing/2014/main" id="{DE256B40-28F8-FF4A-95C4-BC1573E6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3798" y="3589358"/>
              <a:ext cx="213137" cy="21313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F413EA-7642-7E48-AD39-DB577715FD59}"/>
              </a:ext>
            </a:extLst>
          </p:cNvPr>
          <p:cNvGrpSpPr/>
          <p:nvPr/>
        </p:nvGrpSpPr>
        <p:grpSpPr>
          <a:xfrm>
            <a:off x="2843798" y="4675974"/>
            <a:ext cx="1955172" cy="1284187"/>
            <a:chOff x="2843798" y="4675974"/>
            <a:chExt cx="1955172" cy="12841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B932-1117-8240-85D9-BC83C5FA14D4}"/>
                </a:ext>
              </a:extLst>
            </p:cNvPr>
            <p:cNvSpPr txBox="1"/>
            <p:nvPr/>
          </p:nvSpPr>
          <p:spPr>
            <a:xfrm>
              <a:off x="3062006" y="4816001"/>
              <a:ext cx="1736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90BF"/>
                  </a:solidFill>
                  <a:latin typeface="Franklin Gothic Medium" panose="020B0603020102020204" pitchFamily="34" charset="0"/>
                </a:rPr>
                <a:t>COMMENTAIRES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sur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certains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aspects de la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Norme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ITIE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4B5492-274D-524E-AAA9-AA332323AC58}"/>
                </a:ext>
              </a:extLst>
            </p:cNvPr>
            <p:cNvSpPr txBox="1"/>
            <p:nvPr/>
          </p:nvSpPr>
          <p:spPr>
            <a:xfrm>
              <a:off x="3057728" y="5452330"/>
              <a:ext cx="17369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Expert </a:t>
              </a:r>
              <a:r>
                <a:rPr lang="en-GB" sz="900" i="1" dirty="0" err="1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thématique</a:t>
              </a:r>
              <a:b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</a:br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(sur </a:t>
              </a:r>
              <a:r>
                <a:rPr lang="en-GB" sz="900" i="1" dirty="0" err="1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demande</a:t>
              </a:r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 du Conseil </a:t>
              </a:r>
              <a:r>
                <a:rPr lang="en-GB" sz="900" i="1" dirty="0" err="1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d’administration</a:t>
              </a:r>
              <a:r>
                <a:rPr lang="en-GB" sz="900" i="1" dirty="0">
                  <a:solidFill>
                    <a:srgbClr val="0090BF"/>
                  </a:solidFill>
                  <a:latin typeface="Franklin Gothic Book" panose="020B0503020102020204" pitchFamily="34" charset="0"/>
                </a:rPr>
                <a:t>)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F5A244-3E13-0246-BC7A-D811ED6B140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116" y="4675974"/>
              <a:ext cx="1440000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Graphic 62" descr="Tick with solid fill">
              <a:extLst>
                <a:ext uri="{FF2B5EF4-FFF2-40B4-BE49-F238E27FC236}">
                  <a16:creationId xmlns:a16="http://schemas.microsoft.com/office/drawing/2014/main" id="{D70EBC21-A739-BE44-A924-4D3D368AD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3798" y="4852566"/>
              <a:ext cx="213137" cy="21313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650FBA-A8F9-F44F-A4AE-CB539EB7ADFB}"/>
              </a:ext>
            </a:extLst>
          </p:cNvPr>
          <p:cNvGrpSpPr/>
          <p:nvPr/>
        </p:nvGrpSpPr>
        <p:grpSpPr>
          <a:xfrm>
            <a:off x="5032621" y="2509772"/>
            <a:ext cx="2029034" cy="1312327"/>
            <a:chOff x="5032621" y="2509772"/>
            <a:chExt cx="2029034" cy="13123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9C44EF-735F-844C-9A6D-0FED488C2070}"/>
                </a:ext>
              </a:extLst>
            </p:cNvPr>
            <p:cNvSpPr txBox="1"/>
            <p:nvPr/>
          </p:nvSpPr>
          <p:spPr>
            <a:xfrm>
              <a:off x="5242703" y="2509772"/>
              <a:ext cx="181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l’évaluation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initiale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par le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international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8761AE-ABD7-1844-B4C0-B7149DAD7344}"/>
                </a:ext>
              </a:extLst>
            </p:cNvPr>
            <p:cNvSpPr txBox="1"/>
            <p:nvPr/>
          </p:nvSpPr>
          <p:spPr>
            <a:xfrm>
              <a:off x="5242703" y="3118404"/>
              <a:ext cx="181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observations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B82520-5D9B-4C41-B481-6298F260C41E}"/>
                </a:ext>
              </a:extLst>
            </p:cNvPr>
            <p:cNvSpPr txBox="1"/>
            <p:nvPr/>
          </p:nvSpPr>
          <p:spPr>
            <a:xfrm>
              <a:off x="5231807" y="3568183"/>
              <a:ext cx="15727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>
                  <a:solidFill>
                    <a:schemeClr val="bg2"/>
                  </a:solidFill>
                  <a:latin typeface="Franklin Gothic Book" panose="020B0503020102020204" pitchFamily="34" charset="0"/>
                </a:rPr>
                <a:t>GMP</a:t>
              </a:r>
            </a:p>
          </p:txBody>
        </p:sp>
        <p:pic>
          <p:nvPicPr>
            <p:cNvPr id="64" name="Graphic 63" descr="Tick with solid fill">
              <a:extLst>
                <a:ext uri="{FF2B5EF4-FFF2-40B4-BE49-F238E27FC236}">
                  <a16:creationId xmlns:a16="http://schemas.microsoft.com/office/drawing/2014/main" id="{7A84CB5E-2878-2844-BE8B-B21D1661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2621" y="2553334"/>
              <a:ext cx="213137" cy="213137"/>
            </a:xfrm>
            <a:prstGeom prst="rect">
              <a:avLst/>
            </a:prstGeom>
          </p:spPr>
        </p:pic>
        <p:pic>
          <p:nvPicPr>
            <p:cNvPr id="65" name="Graphic 64" descr="Tick with solid fill">
              <a:extLst>
                <a:ext uri="{FF2B5EF4-FFF2-40B4-BE49-F238E27FC236}">
                  <a16:creationId xmlns:a16="http://schemas.microsoft.com/office/drawing/2014/main" id="{D558B12E-FC74-FF42-A3B3-870476FA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2621" y="3173268"/>
              <a:ext cx="213137" cy="2131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0803F06-A9E3-E143-ACC0-B2AAD0F08CF0}"/>
              </a:ext>
            </a:extLst>
          </p:cNvPr>
          <p:cNvGrpSpPr/>
          <p:nvPr/>
        </p:nvGrpSpPr>
        <p:grpSpPr>
          <a:xfrm>
            <a:off x="5032621" y="3900731"/>
            <a:ext cx="2119652" cy="1005772"/>
            <a:chOff x="5032621" y="3900731"/>
            <a:chExt cx="2119652" cy="10057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529B17-FDA3-2544-9CDE-8977E75DFB2C}"/>
                </a:ext>
              </a:extLst>
            </p:cNvPr>
            <p:cNvSpPr txBox="1"/>
            <p:nvPr/>
          </p:nvSpPr>
          <p:spPr>
            <a:xfrm>
              <a:off x="5231807" y="4052790"/>
              <a:ext cx="1920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COMMENTAIRES DU GMP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envoyés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au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international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5015FF-2019-4A41-B743-7453B1BADD1A}"/>
                </a:ext>
              </a:extLst>
            </p:cNvPr>
            <p:cNvSpPr txBox="1"/>
            <p:nvPr/>
          </p:nvSpPr>
          <p:spPr>
            <a:xfrm>
              <a:off x="5234062" y="4652587"/>
              <a:ext cx="15727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 err="1">
                  <a:solidFill>
                    <a:schemeClr val="bg2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900" i="1" dirty="0">
                  <a:solidFill>
                    <a:schemeClr val="bg2"/>
                  </a:solidFill>
                  <a:latin typeface="Franklin Gothic Book" panose="020B0503020102020204" pitchFamily="34" charset="0"/>
                </a:rPr>
                <a:t> national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F4F8295-E8F9-E446-98A0-8DAC4CB1D389}"/>
                </a:ext>
              </a:extLst>
            </p:cNvPr>
            <p:cNvCxnSpPr>
              <a:cxnSpLocks/>
            </p:cNvCxnSpPr>
            <p:nvPr/>
          </p:nvCxnSpPr>
          <p:spPr>
            <a:xfrm>
              <a:off x="5385214" y="3900731"/>
              <a:ext cx="1440000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Graphic 65" descr="Tick with solid fill">
              <a:extLst>
                <a:ext uri="{FF2B5EF4-FFF2-40B4-BE49-F238E27FC236}">
                  <a16:creationId xmlns:a16="http://schemas.microsoft.com/office/drawing/2014/main" id="{5F147111-EB0A-BD4D-A7D9-81DB040F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2621" y="4105127"/>
              <a:ext cx="213137" cy="2131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B3D508-7387-BD4F-B569-1EFCC575AA3C}"/>
              </a:ext>
            </a:extLst>
          </p:cNvPr>
          <p:cNvGrpSpPr/>
          <p:nvPr/>
        </p:nvGrpSpPr>
        <p:grpSpPr>
          <a:xfrm>
            <a:off x="5032621" y="5023232"/>
            <a:ext cx="2029034" cy="1550990"/>
            <a:chOff x="5032621" y="4816001"/>
            <a:chExt cx="2029034" cy="15509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1691B9-5C22-A945-8F8A-3563ED3221BE}"/>
                </a:ext>
              </a:extLst>
            </p:cNvPr>
            <p:cNvSpPr txBox="1"/>
            <p:nvPr/>
          </p:nvSpPr>
          <p:spPr>
            <a:xfrm>
              <a:off x="5242702" y="5377725"/>
              <a:ext cx="177190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ÉVALUATION FINALE </a:t>
              </a:r>
              <a:b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</a:b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progrès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réalisés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pour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satisfaire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à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la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Norme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ITIE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5A2A33-BA45-084F-85A4-8C110AF853ED}"/>
                </a:ext>
              </a:extLst>
            </p:cNvPr>
            <p:cNvSpPr txBox="1"/>
            <p:nvPr/>
          </p:nvSpPr>
          <p:spPr>
            <a:xfrm>
              <a:off x="5242703" y="4959135"/>
              <a:ext cx="181895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observations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AE6D48-9A73-D34F-8173-BCF338167EB4}"/>
                </a:ext>
              </a:extLst>
            </p:cNvPr>
            <p:cNvSpPr txBox="1"/>
            <p:nvPr/>
          </p:nvSpPr>
          <p:spPr>
            <a:xfrm>
              <a:off x="5231807" y="5997659"/>
              <a:ext cx="1572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 err="1">
                  <a:solidFill>
                    <a:srgbClr val="1BC2EE"/>
                  </a:solidFill>
                  <a:latin typeface="Franklin Gothic Book" panose="020B0503020102020204" pitchFamily="34" charset="0"/>
                </a:rPr>
                <a:t>Équipe</a:t>
              </a:r>
              <a:r>
                <a:rPr lang="en-GB" sz="900" i="1" dirty="0">
                  <a:solidFill>
                    <a:srgbClr val="1BC2EE"/>
                  </a:solidFill>
                  <a:latin typeface="Franklin Gothic Book" panose="020B0503020102020204" pitchFamily="34" charset="0"/>
                </a:rPr>
                <a:t> de Validation du </a:t>
              </a:r>
              <a:r>
                <a:rPr lang="en-GB" sz="900" i="1" dirty="0" err="1">
                  <a:solidFill>
                    <a:srgbClr val="1BC2EE"/>
                  </a:solidFill>
                  <a:latin typeface="Franklin Gothic Book" panose="020B0503020102020204" pitchFamily="34" charset="0"/>
                </a:rPr>
                <a:t>Secrétariat</a:t>
              </a:r>
              <a:r>
                <a:rPr lang="en-GB" sz="900" i="1" dirty="0">
                  <a:solidFill>
                    <a:srgbClr val="1BC2EE"/>
                  </a:solidFill>
                  <a:latin typeface="Franklin Gothic Book" panose="020B0503020102020204" pitchFamily="34" charset="0"/>
                </a:rPr>
                <a:t> international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D361F8-E7AE-B64F-AAE3-97000B24029E}"/>
                </a:ext>
              </a:extLst>
            </p:cNvPr>
            <p:cNvCxnSpPr>
              <a:cxnSpLocks/>
            </p:cNvCxnSpPr>
            <p:nvPr/>
          </p:nvCxnSpPr>
          <p:spPr>
            <a:xfrm>
              <a:off x="5385214" y="4816001"/>
              <a:ext cx="1440000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Graphic 66" descr="Tick with solid fill">
              <a:extLst>
                <a:ext uri="{FF2B5EF4-FFF2-40B4-BE49-F238E27FC236}">
                  <a16:creationId xmlns:a16="http://schemas.microsoft.com/office/drawing/2014/main" id="{1607EDFC-7443-A945-9A30-82AEADE46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2621" y="5003174"/>
              <a:ext cx="213137" cy="213137"/>
            </a:xfrm>
            <a:prstGeom prst="rect">
              <a:avLst/>
            </a:prstGeom>
          </p:spPr>
        </p:pic>
        <p:pic>
          <p:nvPicPr>
            <p:cNvPr id="68" name="Graphic 67" descr="Tick with solid fill">
              <a:extLst>
                <a:ext uri="{FF2B5EF4-FFF2-40B4-BE49-F238E27FC236}">
                  <a16:creationId xmlns:a16="http://schemas.microsoft.com/office/drawing/2014/main" id="{61261096-8B2F-5C43-8855-80FCB1F9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2621" y="5420366"/>
              <a:ext cx="213137" cy="21313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CC5505B-690D-E448-980B-B6E2987F440C}"/>
              </a:ext>
            </a:extLst>
          </p:cNvPr>
          <p:cNvGrpSpPr/>
          <p:nvPr/>
        </p:nvGrpSpPr>
        <p:grpSpPr>
          <a:xfrm>
            <a:off x="7365957" y="2509772"/>
            <a:ext cx="2054766" cy="3508290"/>
            <a:chOff x="7365957" y="2509772"/>
            <a:chExt cx="2054766" cy="35082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5B81EC-20E8-EE4F-9DC3-21419D6268C2}"/>
                </a:ext>
              </a:extLst>
            </p:cNvPr>
            <p:cNvSpPr txBox="1"/>
            <p:nvPr/>
          </p:nvSpPr>
          <p:spPr>
            <a:xfrm>
              <a:off x="7568465" y="2509772"/>
              <a:ext cx="181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AA2E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l’évaluation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finale et des documents d’appui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95F031-7C9D-D840-B344-B3FF3FEBD812}"/>
                </a:ext>
              </a:extLst>
            </p:cNvPr>
            <p:cNvSpPr txBox="1"/>
            <p:nvPr/>
          </p:nvSpPr>
          <p:spPr>
            <a:xfrm>
              <a:off x="7578625" y="3073586"/>
              <a:ext cx="1818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AA2E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commentaires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l’expert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externe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,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si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applicable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84807F-E358-8C4E-B897-66294156D498}"/>
                </a:ext>
              </a:extLst>
            </p:cNvPr>
            <p:cNvSpPr txBox="1"/>
            <p:nvPr/>
          </p:nvSpPr>
          <p:spPr>
            <a:xfrm>
              <a:off x="7589162" y="3676801"/>
              <a:ext cx="183156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AA2E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faits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survenus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depuis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le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démarrage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la Validation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2026E5-474D-8341-A99D-1311E23C4C84}"/>
                </a:ext>
              </a:extLst>
            </p:cNvPr>
            <p:cNvSpPr txBox="1"/>
            <p:nvPr/>
          </p:nvSpPr>
          <p:spPr>
            <a:xfrm>
              <a:off x="7579002" y="4299248"/>
              <a:ext cx="18189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AA2E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des observations des parties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prenantes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et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réponse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au GMP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7A44F4-71BA-D443-A7EE-6B3CF19E0A9B}"/>
                </a:ext>
              </a:extLst>
            </p:cNvPr>
            <p:cNvSpPr txBox="1"/>
            <p:nvPr/>
          </p:nvSpPr>
          <p:spPr>
            <a:xfrm>
              <a:off x="7578625" y="4897944"/>
              <a:ext cx="181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AA2E"/>
                  </a:solidFill>
                  <a:latin typeface="Franklin Gothic Medium" panose="020B0603020102020204" pitchFamily="34" charset="0"/>
                </a:rPr>
                <a:t>RECOMMENDATION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sur la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décision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soumise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au Conseil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d’administration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D569EC-DC55-0045-AFCB-2E1B5AB6453D}"/>
                </a:ext>
              </a:extLst>
            </p:cNvPr>
            <p:cNvSpPr txBox="1"/>
            <p:nvPr/>
          </p:nvSpPr>
          <p:spPr>
            <a:xfrm>
              <a:off x="7576747" y="5510231"/>
              <a:ext cx="157272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 err="1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Comité</a:t>
              </a:r>
              <a:r>
                <a:rPr lang="en-GB" sz="900" i="1" dirty="0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 de Validation du Conseil </a:t>
              </a:r>
              <a:r>
                <a:rPr lang="en-GB" sz="900" i="1" dirty="0" err="1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d'administration</a:t>
              </a:r>
              <a:r>
                <a:rPr lang="en-GB" sz="900" i="1" dirty="0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900" i="1" dirty="0" err="1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l’ITIE</a:t>
              </a:r>
              <a:r>
                <a:rPr lang="en-GB" sz="900" i="1" dirty="0">
                  <a:solidFill>
                    <a:srgbClr val="89AA2E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69" name="Graphic 68" descr="Tick with solid fill">
              <a:extLst>
                <a:ext uri="{FF2B5EF4-FFF2-40B4-BE49-F238E27FC236}">
                  <a16:creationId xmlns:a16="http://schemas.microsoft.com/office/drawing/2014/main" id="{5DA13471-6FD4-904D-A366-4D036045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5957" y="2553334"/>
              <a:ext cx="213137" cy="213137"/>
            </a:xfrm>
            <a:prstGeom prst="rect">
              <a:avLst/>
            </a:prstGeom>
          </p:spPr>
        </p:pic>
        <p:pic>
          <p:nvPicPr>
            <p:cNvPr id="70" name="Graphic 69" descr="Tick with solid fill">
              <a:extLst>
                <a:ext uri="{FF2B5EF4-FFF2-40B4-BE49-F238E27FC236}">
                  <a16:creationId xmlns:a16="http://schemas.microsoft.com/office/drawing/2014/main" id="{E29CD8D8-DF62-5E4E-BCE6-E8F81EA6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5957" y="3117148"/>
              <a:ext cx="213137" cy="213137"/>
            </a:xfrm>
            <a:prstGeom prst="rect">
              <a:avLst/>
            </a:prstGeom>
          </p:spPr>
        </p:pic>
        <p:pic>
          <p:nvPicPr>
            <p:cNvPr id="71" name="Graphic 70" descr="Tick with solid fill">
              <a:extLst>
                <a:ext uri="{FF2B5EF4-FFF2-40B4-BE49-F238E27FC236}">
                  <a16:creationId xmlns:a16="http://schemas.microsoft.com/office/drawing/2014/main" id="{B3EBDD62-7359-4E4B-8C17-B1B41947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5957" y="3716788"/>
              <a:ext cx="213137" cy="213137"/>
            </a:xfrm>
            <a:prstGeom prst="rect">
              <a:avLst/>
            </a:prstGeom>
          </p:spPr>
        </p:pic>
        <p:pic>
          <p:nvPicPr>
            <p:cNvPr id="72" name="Graphic 71" descr="Tick with solid fill">
              <a:extLst>
                <a:ext uri="{FF2B5EF4-FFF2-40B4-BE49-F238E27FC236}">
                  <a16:creationId xmlns:a16="http://schemas.microsoft.com/office/drawing/2014/main" id="{9D26D485-F540-9544-B258-1A4D7E924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5957" y="4337239"/>
              <a:ext cx="213137" cy="213137"/>
            </a:xfrm>
            <a:prstGeom prst="rect">
              <a:avLst/>
            </a:prstGeom>
          </p:spPr>
        </p:pic>
        <p:pic>
          <p:nvPicPr>
            <p:cNvPr id="73" name="Graphic 72" descr="Tick with solid fill">
              <a:extLst>
                <a:ext uri="{FF2B5EF4-FFF2-40B4-BE49-F238E27FC236}">
                  <a16:creationId xmlns:a16="http://schemas.microsoft.com/office/drawing/2014/main" id="{60040E0F-6D0D-C04B-AB3A-898A27D6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65957" y="4945579"/>
              <a:ext cx="213137" cy="213137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866B6B-58F1-964B-8E6B-54B022EFA8EC}"/>
              </a:ext>
            </a:extLst>
          </p:cNvPr>
          <p:cNvGrpSpPr/>
          <p:nvPr/>
        </p:nvGrpSpPr>
        <p:grpSpPr>
          <a:xfrm>
            <a:off x="9537469" y="2509772"/>
            <a:ext cx="2122780" cy="1837987"/>
            <a:chOff x="9537469" y="2509772"/>
            <a:chExt cx="2122780" cy="18379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C5E702-71FE-8740-BC49-F08A4CF72C53}"/>
                </a:ext>
              </a:extLst>
            </p:cNvPr>
            <p:cNvSpPr txBox="1"/>
            <p:nvPr/>
          </p:nvSpPr>
          <p:spPr>
            <a:xfrm>
              <a:off x="9766024" y="2509772"/>
              <a:ext cx="18942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EXAMEN</a:t>
              </a:r>
              <a:r>
                <a:rPr lang="en-GB" sz="1200" dirty="0">
                  <a:solidFill>
                    <a:srgbClr val="424242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de la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recommandation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présentée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par le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Comité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de Validation 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B49C8C-058C-A14D-ADC5-A6C44FEE51CE}"/>
                </a:ext>
              </a:extLst>
            </p:cNvPr>
            <p:cNvSpPr txBox="1"/>
            <p:nvPr/>
          </p:nvSpPr>
          <p:spPr>
            <a:xfrm>
              <a:off x="9776185" y="3130134"/>
              <a:ext cx="1818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DÉCISION DU CONSEIL D'ADMINISTRATION 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sur les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progrès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du pays pour 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satisfaire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à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la </a:t>
              </a:r>
              <a:r>
                <a:rPr lang="en-GB" sz="1100" dirty="0" err="1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Norme</a:t>
              </a:r>
              <a:r>
                <a:rPr lang="en-GB" sz="1100" dirty="0">
                  <a:solidFill>
                    <a:srgbClr val="424242"/>
                  </a:solidFill>
                  <a:latin typeface="Franklin Gothic Book" panose="020B0503020102020204" pitchFamily="34" charset="0"/>
                </a:rPr>
                <a:t> ITIE</a:t>
              </a:r>
              <a:endParaRPr lang="en-GB" sz="1200" dirty="0">
                <a:solidFill>
                  <a:srgbClr val="42424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7B5A1E-8849-B543-A138-5C8E15111BBE}"/>
                </a:ext>
              </a:extLst>
            </p:cNvPr>
            <p:cNvSpPr txBox="1"/>
            <p:nvPr/>
          </p:nvSpPr>
          <p:spPr>
            <a:xfrm>
              <a:off x="9766213" y="3932261"/>
              <a:ext cx="15727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>
                  <a:solidFill>
                    <a:schemeClr val="accent5"/>
                  </a:solidFill>
                  <a:latin typeface="Franklin Gothic Book" panose="020B0503020102020204" pitchFamily="34" charset="0"/>
                </a:rPr>
                <a:t>Conseil </a:t>
              </a:r>
              <a:r>
                <a:rPr lang="en-GB" sz="900" i="1" dirty="0" err="1">
                  <a:solidFill>
                    <a:schemeClr val="accent5"/>
                  </a:solidFill>
                  <a:latin typeface="Franklin Gothic Book" panose="020B0503020102020204" pitchFamily="34" charset="0"/>
                </a:rPr>
                <a:t>d’administration</a:t>
              </a:r>
              <a:r>
                <a:rPr lang="en-GB" sz="900" i="1" dirty="0">
                  <a:solidFill>
                    <a:schemeClr val="accent5"/>
                  </a:solidFill>
                  <a:latin typeface="Franklin Gothic Book" panose="020B0503020102020204" pitchFamily="34" charset="0"/>
                </a:rPr>
                <a:t> de </a:t>
              </a:r>
              <a:r>
                <a:rPr lang="en-GB" sz="900" i="1" dirty="0" err="1">
                  <a:solidFill>
                    <a:schemeClr val="accent5"/>
                  </a:solidFill>
                  <a:latin typeface="Franklin Gothic Book" panose="020B0503020102020204" pitchFamily="34" charset="0"/>
                </a:rPr>
                <a:t>l’ITIE</a:t>
              </a:r>
              <a:r>
                <a:rPr lang="en-GB" sz="900" i="1" dirty="0">
                  <a:solidFill>
                    <a:schemeClr val="accent5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4" name="Graphic 73" descr="Tick with solid fill">
              <a:extLst>
                <a:ext uri="{FF2B5EF4-FFF2-40B4-BE49-F238E27FC236}">
                  <a16:creationId xmlns:a16="http://schemas.microsoft.com/office/drawing/2014/main" id="{1376F63E-B8E5-B944-B7A3-960EDBC3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37469" y="2553334"/>
              <a:ext cx="213137" cy="213137"/>
            </a:xfrm>
            <a:prstGeom prst="rect">
              <a:avLst/>
            </a:prstGeom>
          </p:spPr>
        </p:pic>
        <p:pic>
          <p:nvPicPr>
            <p:cNvPr id="75" name="Graphic 74" descr="Tick with solid fill">
              <a:extLst>
                <a:ext uri="{FF2B5EF4-FFF2-40B4-BE49-F238E27FC236}">
                  <a16:creationId xmlns:a16="http://schemas.microsoft.com/office/drawing/2014/main" id="{95E74AA6-CFDD-6640-B584-1E35DF90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37469" y="3187727"/>
              <a:ext cx="213137" cy="213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5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6EA-EBF5-4DBE-85B8-FBFB5EEB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74B6-1C8B-4546-89FF-E24C92E9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83CB3-A4F3-433D-ADDF-C3C0A27CE1E4}"/>
              </a:ext>
            </a:extLst>
          </p:cNvPr>
          <p:cNvSpPr txBox="1"/>
          <p:nvPr/>
        </p:nvSpPr>
        <p:spPr>
          <a:xfrm>
            <a:off x="9906000" y="501078"/>
            <a:ext cx="2165350" cy="671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0197A-0146-416D-A1C6-CA539169B257}"/>
              </a:ext>
            </a:extLst>
          </p:cNvPr>
          <p:cNvSpPr txBox="1"/>
          <p:nvPr/>
        </p:nvSpPr>
        <p:spPr>
          <a:xfrm>
            <a:off x="309488" y="401736"/>
            <a:ext cx="1090575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Exemple: Scénario début de Validation 1er juillet 2021</a:t>
            </a:r>
            <a:endParaRPr lang="nb-NO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0C8C8-75B3-4168-98C7-BA80ED89C787}"/>
              </a:ext>
            </a:extLst>
          </p:cNvPr>
          <p:cNvSpPr/>
          <p:nvPr/>
        </p:nvSpPr>
        <p:spPr>
          <a:xfrm>
            <a:off x="9619627" y="5353050"/>
            <a:ext cx="2262262" cy="3474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1C1F1F-4F81-4FF3-ACA9-EF31B52BFF9A}"/>
              </a:ext>
            </a:extLst>
          </p:cNvPr>
          <p:cNvGrpSpPr/>
          <p:nvPr/>
        </p:nvGrpSpPr>
        <p:grpSpPr>
          <a:xfrm>
            <a:off x="241300" y="527967"/>
            <a:ext cx="11950700" cy="5855844"/>
            <a:chOff x="241300" y="527967"/>
            <a:chExt cx="11950700" cy="5855844"/>
          </a:xfrm>
        </p:grpSpPr>
        <p:pic>
          <p:nvPicPr>
            <p:cNvPr id="4" name="Picture 3" descr="Timeline&#10;&#10;Description automatically generated">
              <a:extLst>
                <a:ext uri="{FF2B5EF4-FFF2-40B4-BE49-F238E27FC236}">
                  <a16:creationId xmlns:a16="http://schemas.microsoft.com/office/drawing/2014/main" id="{FB6F0747-564C-4853-B17D-2A1CF832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527967"/>
              <a:ext cx="11950700" cy="5855844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9FEEA-847E-4AE8-98CA-35AA584E573A}"/>
                </a:ext>
              </a:extLst>
            </p:cNvPr>
            <p:cNvSpPr/>
            <p:nvPr/>
          </p:nvSpPr>
          <p:spPr>
            <a:xfrm>
              <a:off x="309488" y="4200525"/>
              <a:ext cx="2262262" cy="17189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738982-49C4-4102-B845-A4F8DA18F7EE}"/>
                </a:ext>
              </a:extLst>
            </p:cNvPr>
            <p:cNvSpPr/>
            <p:nvPr/>
          </p:nvSpPr>
          <p:spPr>
            <a:xfrm rot="5400000">
              <a:off x="8858494" y="4481991"/>
              <a:ext cx="1718951" cy="3474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674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32022"/>
            <a:ext cx="5349279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fr-FR" dirty="0">
                <a:latin typeface="Franklin Gothic Book"/>
                <a:ea typeface="Cambria"/>
                <a:cs typeface="Arial"/>
              </a:rPr>
              <a:t>Introduction de Mme Awa Coll-Seck, membre du Conseil d’administration</a:t>
            </a:r>
            <a:endParaRPr lang="nb-NO" dirty="0">
              <a:latin typeface="Franklin Gothic Book"/>
              <a:ea typeface="Cambria"/>
              <a:cs typeface="Arial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>
                <a:latin typeface="Franklin Gothic Book"/>
                <a:ea typeface="Cambria"/>
                <a:cs typeface="Arial"/>
              </a:rPr>
              <a:t>Changements clés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>
                <a:latin typeface="Franklin Gothic Book"/>
                <a:ea typeface="Cambria"/>
                <a:cs typeface="Arial"/>
              </a:rPr>
              <a:t>Méthodologie </a:t>
            </a:r>
            <a:r>
              <a:rPr lang="fr-FR" dirty="0">
                <a:latin typeface="Franklin Gothic Book"/>
                <a:ea typeface="Cambria"/>
                <a:cs typeface="Arial"/>
              </a:rPr>
              <a:t>et</a:t>
            </a:r>
            <a:r>
              <a:rPr lang="fr-FR">
                <a:latin typeface="Franklin Gothic Book"/>
                <a:ea typeface="Cambria"/>
                <a:cs typeface="Arial"/>
              </a:rPr>
              <a:t> </a:t>
            </a:r>
            <a:r>
              <a:rPr lang="fr-FR" dirty="0">
                <a:ea typeface="Cambria"/>
                <a:cs typeface="Arial"/>
              </a:rPr>
              <a:t>notation</a:t>
            </a:r>
            <a:r>
              <a:rPr lang="fr-FR">
                <a:ea typeface="Cambria"/>
                <a:cs typeface="Arial"/>
              </a:rPr>
              <a:t> </a:t>
            </a:r>
            <a:endParaRPr lang="nb-NO">
              <a:latin typeface="Franklin Gothic Book"/>
              <a:ea typeface="Cambria"/>
              <a:cs typeface="Arial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Conséquences de la 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F2B81-E8C9-438F-8308-21A84B575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432022"/>
            <a:ext cx="5336224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b-NO" dirty="0">
                <a:latin typeface="Franklin Gothic Book"/>
                <a:ea typeface="Cambria"/>
                <a:cs typeface="Arial"/>
              </a:rPr>
              <a:t>5. </a:t>
            </a:r>
            <a:r>
              <a:rPr lang="nb-NO" dirty="0" err="1">
                <a:latin typeface="Franklin Gothic Book"/>
                <a:ea typeface="Cambria"/>
                <a:cs typeface="Arial"/>
              </a:rPr>
              <a:t>Procédure</a:t>
            </a:r>
            <a:r>
              <a:rPr lang="nb-NO" dirty="0">
                <a:latin typeface="Franklin Gothic Book"/>
                <a:ea typeface="Cambria"/>
                <a:cs typeface="Arial"/>
              </a:rPr>
              <a:t> de </a:t>
            </a:r>
            <a:r>
              <a:rPr lang="nb-NO" dirty="0" err="1">
                <a:latin typeface="Franklin Gothic Book"/>
                <a:ea typeface="Cambria"/>
                <a:cs typeface="Arial"/>
              </a:rPr>
              <a:t>Validation</a:t>
            </a:r>
            <a:endParaRPr lang="nb-NO" err="1">
              <a:latin typeface="Franklin Gothic Book"/>
              <a:ea typeface="Cambria"/>
              <a:cs typeface="Arial"/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b-NO">
                <a:latin typeface="Franklin Gothic Book"/>
                <a:ea typeface="Cambria"/>
                <a:cs typeface="Arial"/>
              </a:rPr>
              <a:t>6. N</a:t>
            </a:r>
            <a:r>
              <a:rPr lang="fr-FR" err="1">
                <a:latin typeface="Franklin Gothic Book"/>
                <a:ea typeface="Cambria"/>
                <a:cs typeface="Arial"/>
              </a:rPr>
              <a:t>ouveaux</a:t>
            </a:r>
            <a:r>
              <a:rPr lang="fr-FR">
                <a:latin typeface="Franklin Gothic Book"/>
                <a:ea typeface="Cambria"/>
                <a:cs typeface="Arial"/>
              </a:rPr>
              <a:t> modèles de collecte de données</a:t>
            </a:r>
            <a:endParaRPr lang="nb-NO">
              <a:latin typeface="Franklin Gothic Book"/>
              <a:ea typeface="Cambria"/>
              <a:cs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latin typeface="Franklin Gothic Book"/>
                <a:ea typeface="Cambria"/>
                <a:cs typeface="Arial"/>
              </a:rPr>
              <a:t>7. Implications pour la mise en œuvre 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dirty="0"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8. Questions et réponses</a:t>
            </a:r>
            <a:endParaRPr lang="nb-NO" dirty="0"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83540" indent="-38354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97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CCF4-E4FB-4C0D-8C85-13429C2F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Guide de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3BA6-BEEA-46BF-83EF-B9182F34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453188" cy="3581400"/>
          </a:xfrm>
        </p:spPr>
        <p:txBody>
          <a:bodyPr>
            <a:normAutofit/>
          </a:bodyPr>
          <a:lstStyle/>
          <a:p>
            <a:r>
              <a:rPr lang="fr-FR" sz="2400" dirty="0"/>
              <a:t>Utiliser ensemble avec les modèles</a:t>
            </a:r>
          </a:p>
          <a:p>
            <a:r>
              <a:rPr lang="fr-FR" sz="2400" dirty="0">
                <a:hlinkClick r:id="rId3"/>
              </a:rPr>
              <a:t>https://eiti.org/fr/document/2021-guide-validation-itie</a:t>
            </a:r>
            <a:r>
              <a:rPr lang="fr-FR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4EFB1-7882-4A45-857B-C234C3D3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82" y="0"/>
            <a:ext cx="49113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86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034EB-ACB2-4E18-9E1D-E7D9E364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7" y="2691146"/>
            <a:ext cx="6235429" cy="308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D0BF7C-DBE8-43FB-B17F-E821E502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9" y="563627"/>
            <a:ext cx="7072534" cy="671660"/>
          </a:xfrm>
        </p:spPr>
        <p:txBody>
          <a:bodyPr/>
          <a:lstStyle/>
          <a:p>
            <a:r>
              <a:rPr lang="fr-FR" dirty="0">
                <a:latin typeface="Franklin Gothic Demi"/>
              </a:rPr>
              <a:t>Modèles de collecte de données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1F264-AA9D-48B6-902A-69190992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556" y="498197"/>
            <a:ext cx="3642290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71EE7-97AB-42C1-B2DF-3A956ADDF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76" y="1809628"/>
            <a:ext cx="3370771" cy="484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4A664E-29A8-4C2B-8FA6-C1EF6C99E68F}"/>
              </a:ext>
            </a:extLst>
          </p:cNvPr>
          <p:cNvSpPr txBox="1"/>
          <p:nvPr/>
        </p:nvSpPr>
        <p:spPr>
          <a:xfrm>
            <a:off x="794327" y="1866658"/>
            <a:ext cx="4137891" cy="67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https://eiti.org/fr/document/2021-validation-modeles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63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D0BF7C-DBE8-43FB-B17F-E821E502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66" y="918046"/>
            <a:ext cx="10528114" cy="671660"/>
          </a:xfrm>
        </p:spPr>
        <p:txBody>
          <a:bodyPr/>
          <a:lstStyle/>
          <a:p>
            <a:r>
              <a:rPr lang="fr-FR" dirty="0">
                <a:latin typeface="Franklin Gothic Demi"/>
              </a:rPr>
              <a:t>Participation des parties prenantes (#1.1-1.4)</a:t>
            </a:r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A974B8-7E7E-4822-BEC6-F71FB753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Supervision par le GMP </a:t>
            </a:r>
            <a:endParaRPr lang="en-US" dirty="0"/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Participation du gouvernement </a:t>
            </a:r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Participation des entreprises </a:t>
            </a:r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Participation de la société civile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i="1" dirty="0">
              <a:solidFill>
                <a:srgbClr val="252423"/>
              </a:solidFill>
              <a:latin typeface="Franklin Gothic Book"/>
              <a:ea typeface="Cambri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9677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D0BF7C-DBE8-43FB-B17F-E821E502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43" y="599742"/>
            <a:ext cx="10616719" cy="671660"/>
          </a:xfrm>
        </p:spPr>
        <p:txBody>
          <a:bodyPr/>
          <a:lstStyle/>
          <a:p>
            <a:r>
              <a:rPr lang="fr-FR" dirty="0">
                <a:latin typeface="Franklin Gothic Demi"/>
              </a:rPr>
              <a:t>Cartographie de la transparence (#2.1-6.4) </a:t>
            </a:r>
            <a:endParaRPr lang="fr-FR" dirty="0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0AF8C84-EEF4-4CF1-915B-0BE19A4B3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24" y="1274169"/>
            <a:ext cx="11856736" cy="3336444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9AFBE9-CCA1-4D4B-99FD-F147759DA067}"/>
              </a:ext>
            </a:extLst>
          </p:cNvPr>
          <p:cNvSpPr txBox="1">
            <a:spLocks/>
          </p:cNvSpPr>
          <p:nvPr/>
        </p:nvSpPr>
        <p:spPr>
          <a:xfrm>
            <a:off x="2271713" y="4749488"/>
            <a:ext cx="9923105" cy="210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600" dirty="0">
                <a:solidFill>
                  <a:srgbClr val="252423"/>
                </a:solidFill>
                <a:ea typeface="Cambria"/>
                <a:cs typeface="Segoe UI"/>
              </a:rPr>
              <a:t>Objectif de l'Exigence et chaque aspect de l'Exigence 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600" dirty="0">
                <a:solidFill>
                  <a:srgbClr val="252423"/>
                </a:solidFill>
                <a:ea typeface="Cambria"/>
                <a:cs typeface="Segoe UI"/>
              </a:rPr>
              <a:t>Comment ces informations sont-elles divulguées? Où sont-elles systématiquement divulguées? Où figurent-elles dans le Rapport ITIE? Lacunes ou faiblesses identifiées (exhaustivité, qualité, désagrégation, accessibilité)? 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600" dirty="0">
                <a:solidFill>
                  <a:srgbClr val="252423"/>
                </a:solidFill>
                <a:ea typeface="Cambria"/>
                <a:cs typeface="Segoe UI"/>
              </a:rPr>
              <a:t>Examen et évaluation préliminaire du SI; Questions du SI au GMP; Réponses du GMP aux questions du SI; Évaluation finale du SI</a:t>
            </a:r>
          </a:p>
        </p:txBody>
      </p:sp>
    </p:spTree>
    <p:extLst>
      <p:ext uri="{BB962C8B-B14F-4D97-AF65-F5344CB8AC3E}">
        <p14:creationId xmlns:p14="http://schemas.microsoft.com/office/powerpoint/2010/main" val="288050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D0BF7C-DBE8-43FB-B17F-E821E502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66" y="918046"/>
            <a:ext cx="10111672" cy="671660"/>
          </a:xfrm>
        </p:spPr>
        <p:txBody>
          <a:bodyPr/>
          <a:lstStyle/>
          <a:p>
            <a:r>
              <a:rPr lang="fr-FR" dirty="0">
                <a:latin typeface="Franklin Gothic Demi"/>
              </a:rPr>
              <a:t>Résultats et impact de l'ITIE (#1.5, 7.1-7.4)</a:t>
            </a:r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A974B8-7E7E-4822-BEC6-F71FB753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Pertinence de la mise en œuvre de l'ITIE </a:t>
            </a:r>
            <a:endParaRPr lang="en-US">
              <a:latin typeface="Franklin Gothic Book"/>
              <a:ea typeface="Cambria"/>
              <a:cs typeface="Segoe UI"/>
            </a:endParaRPr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ea typeface="Cambria"/>
                <a:cs typeface="Segoe UI"/>
              </a:rPr>
              <a:t>Débat public </a:t>
            </a:r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ea typeface="Cambria"/>
                <a:cs typeface="Segoe UI"/>
              </a:rPr>
              <a:t>Durabilité et efficacité </a:t>
            </a:r>
          </a:p>
          <a:p>
            <a:pPr marL="383540" indent="-38354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252423"/>
                </a:solidFill>
                <a:ea typeface="Cambria"/>
                <a:cs typeface="Segoe UI"/>
              </a:rPr>
              <a:t>Retour d'information des parties prenantes et adoption par le GMP </a:t>
            </a:r>
          </a:p>
        </p:txBody>
      </p:sp>
    </p:spTree>
    <p:extLst>
      <p:ext uri="{BB962C8B-B14F-4D97-AF65-F5344CB8AC3E}">
        <p14:creationId xmlns:p14="http://schemas.microsoft.com/office/powerpoint/2010/main" val="183848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B752-FCE4-433C-8285-00AFE3D5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Franklin Gothic Demi"/>
              </a:rPr>
              <a:t>Implication pour la mise en œuvre 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F585-4ABA-4531-9571-47C3F3587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10658295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r-FR" sz="2800" dirty="0"/>
              <a:t>Plus de </a:t>
            </a:r>
            <a:r>
              <a:rPr lang="fr-FR" sz="2800"/>
              <a:t>responsabilités </a:t>
            </a:r>
            <a:r>
              <a:rPr lang="fr-FR" sz="2800" dirty="0"/>
              <a:t>pour le GMP et </a:t>
            </a:r>
            <a:r>
              <a:rPr lang="fr-FR" sz="2800"/>
              <a:t>le </a:t>
            </a:r>
            <a:r>
              <a:rPr lang="fr-FR" sz="2800" dirty="0"/>
              <a:t>secrétariat national </a:t>
            </a:r>
            <a:r>
              <a:rPr lang="fr-FR" sz="2800"/>
              <a:t>dans </a:t>
            </a:r>
            <a:r>
              <a:rPr lang="fr-FR" sz="2800" dirty="0"/>
              <a:t>la </a:t>
            </a:r>
            <a:r>
              <a:rPr lang="fr-FR" sz="2800" u="sng" dirty="0"/>
              <a:t>préparation</a:t>
            </a:r>
            <a:r>
              <a:rPr lang="fr-FR" sz="2800"/>
              <a:t> à</a:t>
            </a:r>
            <a:r>
              <a:rPr lang="fr-FR" sz="2800" dirty="0"/>
              <a:t> la Validation</a:t>
            </a:r>
            <a:r>
              <a:rPr lang="fr-FR" sz="2800"/>
              <a:t>:</a:t>
            </a:r>
          </a:p>
          <a:p>
            <a:pPr lvl="1" indent="-383540"/>
            <a:r>
              <a:rPr lang="fr-FR" sz="2800" i="0">
                <a:solidFill>
                  <a:srgbClr val="132856"/>
                </a:solidFill>
              </a:rPr>
              <a:t>Modèles de collecte de données</a:t>
            </a:r>
            <a:endParaRPr lang="fr-FR" sz="2800" i="0"/>
          </a:p>
          <a:p>
            <a:pPr lvl="1" indent="-383540"/>
            <a:r>
              <a:rPr lang="fr-FR" sz="2800" i="0">
                <a:solidFill>
                  <a:srgbClr val="132856"/>
                </a:solidFill>
              </a:rPr>
              <a:t>Points de vue des parties prenantes</a:t>
            </a:r>
          </a:p>
          <a:p>
            <a:pPr marL="0" indent="0">
              <a:buNone/>
            </a:pPr>
            <a:endParaRPr lang="fr-FR" sz="2800"/>
          </a:p>
          <a:p>
            <a:pPr marL="383540" indent="-383540"/>
            <a:r>
              <a:rPr lang="fr-FR" sz="2800"/>
              <a:t>Besoins </a:t>
            </a:r>
            <a:r>
              <a:rPr lang="fr-FR" sz="2800" dirty="0"/>
              <a:t>d’appui </a:t>
            </a:r>
            <a:r>
              <a:rPr lang="fr-FR" sz="2800"/>
              <a:t>du Secrétariat international et autres acteurs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9136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43D3-6E55-49C9-86D6-5B5BEBD3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Franklin Gothic Demi"/>
              </a:rPr>
              <a:t>Prochain atelier le 17 mars 2021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13C7-6EEC-423A-8C2D-A783AF45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94677"/>
            <a:ext cx="10905753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Procédure de Validation : exemple pratique d’un calendrier </a:t>
            </a:r>
            <a:endParaRPr lang="nb-NO" sz="2400" dirty="0">
              <a:solidFill>
                <a:srgbClr val="252423"/>
              </a:solidFill>
              <a:latin typeface="Franklin Gothic Book"/>
              <a:ea typeface="Cambria"/>
              <a:cs typeface="Segoe U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Examen détaillé des trois modèles de collecte de données</a:t>
            </a:r>
            <a:endParaRPr lang="nb-NO" sz="2400" dirty="0">
              <a:solidFill>
                <a:srgbClr val="252423"/>
              </a:solidFill>
              <a:latin typeface="Franklin Gothic Book"/>
              <a:ea typeface="Cambria"/>
              <a:cs typeface="Segoe U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Comment la Validation peut renforcer la mise en œuvre, et vice versa </a:t>
            </a:r>
            <a:endParaRPr lang="nb-NO" sz="2400" dirty="0">
              <a:solidFill>
                <a:srgbClr val="252423"/>
              </a:solidFill>
              <a:latin typeface="Franklin Gothic Book" panose="020B0503020102020204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endParaRPr lang="fr-FR" dirty="0">
              <a:solidFill>
                <a:srgbClr val="252423"/>
              </a:solidFill>
              <a:latin typeface="Franklin Gothic Book" panose="020B0503020102020204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b="1" dirty="0">
                <a:solidFill>
                  <a:srgbClr val="252423"/>
                </a:solidFill>
                <a:latin typeface="Franklin Gothic Book"/>
                <a:ea typeface="Cambria"/>
                <a:cs typeface="Segoe UI"/>
              </a:rPr>
              <a:t>Possibilité d'organiser des ateliers de travail avec le Secrétariat international sur demande</a:t>
            </a:r>
          </a:p>
        </p:txBody>
      </p:sp>
    </p:spTree>
    <p:extLst>
      <p:ext uri="{BB962C8B-B14F-4D97-AF65-F5344CB8AC3E}">
        <p14:creationId xmlns:p14="http://schemas.microsoft.com/office/powerpoint/2010/main" val="5359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77" y="590820"/>
            <a:ext cx="10906125" cy="671512"/>
          </a:xfrm>
        </p:spPr>
        <p:txBody>
          <a:bodyPr>
            <a:noAutofit/>
          </a:bodyPr>
          <a:lstStyle/>
          <a:p>
            <a:r>
              <a:rPr lang="nb-NO" sz="3600" dirty="0"/>
              <a:t>La Validation renforce la mise en </a:t>
            </a:r>
            <a:r>
              <a:rPr lang="fr-FR" sz="3600" dirty="0">
                <a:solidFill>
                  <a:schemeClr val="tx2"/>
                </a:solidFill>
              </a:rPr>
              <a:t>œuvre</a:t>
            </a:r>
            <a:r>
              <a:rPr lang="nb-NO" sz="3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2DF2B-87DF-824A-9A48-47F3EF6A0E84}"/>
              </a:ext>
            </a:extLst>
          </p:cNvPr>
          <p:cNvSpPr txBox="1"/>
          <p:nvPr/>
        </p:nvSpPr>
        <p:spPr>
          <a:xfrm>
            <a:off x="642812" y="1519337"/>
            <a:ext cx="9443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chemeClr val="tx2"/>
                </a:solidFill>
              </a:rPr>
              <a:t>Utiliser les modèles et formulaires pour la Validation pour faciliter la mise en œuvre.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D20B1C-24D9-6B40-B563-9DBA6262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91" y="3316308"/>
            <a:ext cx="1952166" cy="1952166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3ACEB53-709C-8F46-B189-E1FF5B6FE9C1}"/>
              </a:ext>
            </a:extLst>
          </p:cNvPr>
          <p:cNvGrpSpPr/>
          <p:nvPr/>
        </p:nvGrpSpPr>
        <p:grpSpPr>
          <a:xfrm>
            <a:off x="6047905" y="2160714"/>
            <a:ext cx="5334797" cy="694215"/>
            <a:chOff x="6047905" y="2160714"/>
            <a:chExt cx="5334797" cy="6942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C925AE-5644-1547-930C-D41B9DDE365E}"/>
                </a:ext>
              </a:extLst>
            </p:cNvPr>
            <p:cNvSpPr txBox="1"/>
            <p:nvPr/>
          </p:nvSpPr>
          <p:spPr>
            <a:xfrm>
              <a:off x="8869073" y="2417579"/>
              <a:ext cx="2513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/>
                  </a:solidFill>
                  <a:latin typeface="Franklin Gothic Demi" panose="020B0603020102020204" pitchFamily="34" charset="0"/>
                </a:rPr>
                <a:t>CONVENIR</a:t>
              </a:r>
              <a:r>
                <a:rPr lang="en-GB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400" dirty="0">
                  <a:latin typeface="Franklin Gothic Medium" panose="020B0603020102020204" pitchFamily="34" charset="0"/>
                </a:rPr>
                <a:t>d’un plan de travail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6C89382-BE94-8045-9A7C-F777F7DF6529}"/>
                </a:ext>
              </a:extLst>
            </p:cNvPr>
            <p:cNvGrpSpPr/>
            <p:nvPr/>
          </p:nvGrpSpPr>
          <p:grpSpPr>
            <a:xfrm>
              <a:off x="6047905" y="2160714"/>
              <a:ext cx="2740322" cy="694215"/>
              <a:chOff x="6047905" y="2160714"/>
              <a:chExt cx="2740322" cy="694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678468D-B5B5-FE47-ABE5-34292F5DA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7905" y="2160714"/>
                <a:ext cx="2740322" cy="69421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D75BDA-1CA5-4C41-937A-5530DB37F6D9}"/>
                  </a:ext>
                </a:extLst>
              </p:cNvPr>
              <p:cNvSpPr txBox="1"/>
              <p:nvPr/>
            </p:nvSpPr>
            <p:spPr>
              <a:xfrm>
                <a:off x="6915730" y="2287645"/>
                <a:ext cx="187249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Établissement</a:t>
                </a:r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 des </a:t>
                </a:r>
                <a:r>
                  <a:rPr lang="en-GB" sz="15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objectifs</a:t>
                </a:r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 de </a:t>
                </a:r>
                <a:r>
                  <a:rPr lang="en-GB" sz="15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l’ITIE</a:t>
                </a:r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EB3B15-51C9-F141-A161-752C5CB108BA}"/>
              </a:ext>
            </a:extLst>
          </p:cNvPr>
          <p:cNvGrpSpPr/>
          <p:nvPr/>
        </p:nvGrpSpPr>
        <p:grpSpPr>
          <a:xfrm>
            <a:off x="7492286" y="3316308"/>
            <a:ext cx="4459736" cy="954107"/>
            <a:chOff x="7492286" y="3316308"/>
            <a:chExt cx="4459736" cy="9541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178ABDA-74C9-264E-B426-1F7D28471883}"/>
                </a:ext>
              </a:extLst>
            </p:cNvPr>
            <p:cNvGrpSpPr/>
            <p:nvPr/>
          </p:nvGrpSpPr>
          <p:grpSpPr>
            <a:xfrm>
              <a:off x="7492286" y="3359230"/>
              <a:ext cx="2078054" cy="599078"/>
              <a:chOff x="7492286" y="3359230"/>
              <a:chExt cx="2078054" cy="5990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C69EDB9-C8F8-744A-8B45-6409B15BE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2286" y="3359230"/>
                <a:ext cx="2078053" cy="59907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52F540-4411-674C-9402-9F6DA5370BC1}"/>
                  </a:ext>
                </a:extLst>
              </p:cNvPr>
              <p:cNvSpPr txBox="1"/>
              <p:nvPr/>
            </p:nvSpPr>
            <p:spPr>
              <a:xfrm>
                <a:off x="8377385" y="3366727"/>
                <a:ext cx="11929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Examen des divulgations 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A6FB29-26CA-5242-AC5D-4B9A189520F5}"/>
                </a:ext>
              </a:extLst>
            </p:cNvPr>
            <p:cNvSpPr txBox="1"/>
            <p:nvPr/>
          </p:nvSpPr>
          <p:spPr>
            <a:xfrm>
              <a:off x="9651499" y="3316308"/>
              <a:ext cx="2300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90BF"/>
                  </a:solidFill>
                  <a:latin typeface="Franklin Gothic Demi" panose="020B0603020102020204" pitchFamily="34" charset="0"/>
                </a:rPr>
                <a:t>CARTOGRAPHIER</a:t>
              </a:r>
              <a:r>
                <a:rPr lang="en-GB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400" dirty="0">
                  <a:latin typeface="Franklin Gothic Medium" panose="020B0603020102020204" pitchFamily="34" charset="0"/>
                </a:rPr>
                <a:t>les divulgations déjà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existantes</a:t>
              </a:r>
              <a:r>
                <a:rPr lang="en-GB" sz="1400" dirty="0">
                  <a:latin typeface="Franklin Gothic Medium" panose="020B0603020102020204" pitchFamily="34" charset="0"/>
                </a:rPr>
                <a:t> à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l’aide</a:t>
              </a:r>
              <a:r>
                <a:rPr lang="en-GB" sz="1400" dirty="0">
                  <a:latin typeface="Franklin Gothic Medium" panose="020B0603020102020204" pitchFamily="34" charset="0"/>
                </a:rPr>
                <a:t> du « 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Modèle</a:t>
              </a:r>
              <a:r>
                <a:rPr lang="en-GB" sz="1400" dirty="0">
                  <a:latin typeface="Franklin Gothic Medium" panose="020B0603020102020204" pitchFamily="34" charset="0"/>
                </a:rPr>
                <a:t> de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transparence</a:t>
              </a:r>
              <a:r>
                <a:rPr lang="en-GB" sz="1400" dirty="0">
                  <a:latin typeface="Franklin Gothic Medium" panose="020B0603020102020204" pitchFamily="34" charset="0"/>
                </a:rPr>
                <a:t> »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5A17D4-AACF-3C44-8311-F9522E490A79}"/>
              </a:ext>
            </a:extLst>
          </p:cNvPr>
          <p:cNvGrpSpPr/>
          <p:nvPr/>
        </p:nvGrpSpPr>
        <p:grpSpPr>
          <a:xfrm>
            <a:off x="7365233" y="4894460"/>
            <a:ext cx="4586789" cy="1169551"/>
            <a:chOff x="7365233" y="4894460"/>
            <a:chExt cx="4586789" cy="11695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888EF9-578B-AF4E-94AA-79890D70D494}"/>
                </a:ext>
              </a:extLst>
            </p:cNvPr>
            <p:cNvGrpSpPr/>
            <p:nvPr/>
          </p:nvGrpSpPr>
          <p:grpSpPr>
            <a:xfrm>
              <a:off x="7365233" y="4918490"/>
              <a:ext cx="2155502" cy="602787"/>
              <a:chOff x="7365233" y="4918490"/>
              <a:chExt cx="2155502" cy="6027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4B5F94-9A64-024B-86E7-4C2AA828E3BE}"/>
                  </a:ext>
                </a:extLst>
              </p:cNvPr>
              <p:cNvSpPr/>
              <p:nvPr/>
            </p:nvSpPr>
            <p:spPr>
              <a:xfrm>
                <a:off x="7936005" y="4968873"/>
                <a:ext cx="1517118" cy="5328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1F667DF-F293-3A4F-A5F5-2266F1ED1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5233" y="4918490"/>
                <a:ext cx="1779080" cy="599078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240D2-6093-FE4B-9FC3-DC412B6EB46A}"/>
                  </a:ext>
                </a:extLst>
              </p:cNvPr>
              <p:cNvSpPr txBox="1"/>
              <p:nvPr/>
            </p:nvSpPr>
            <p:spPr>
              <a:xfrm>
                <a:off x="8217410" y="4967279"/>
                <a:ext cx="13033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Divulgation des </a:t>
                </a:r>
                <a:r>
                  <a:rPr lang="en-GB" sz="14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données</a:t>
                </a:r>
                <a:endParaRPr lang="en-GB" sz="1400" dirty="0">
                  <a:solidFill>
                    <a:srgbClr val="FFFFFF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FBFCA5-EC39-7944-BC87-32F269DA9854}"/>
                </a:ext>
              </a:extLst>
            </p:cNvPr>
            <p:cNvSpPr txBox="1"/>
            <p:nvPr/>
          </p:nvSpPr>
          <p:spPr>
            <a:xfrm>
              <a:off x="9501209" y="4894460"/>
              <a:ext cx="245081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C3F0"/>
                  </a:solidFill>
                  <a:latin typeface="Franklin Gothic Demi" panose="020B0603020102020204" pitchFamily="34" charset="0"/>
                </a:rPr>
                <a:t>COLLECTER ET DIVULGUER </a:t>
              </a:r>
              <a:br>
                <a:rPr lang="en-GB" sz="1400" b="1" dirty="0">
                  <a:solidFill>
                    <a:srgbClr val="00C3F0"/>
                  </a:solidFill>
                  <a:latin typeface="Franklin Gothic Demi" panose="020B0603020102020204" pitchFamily="34" charset="0"/>
                </a:rPr>
              </a:br>
              <a:r>
                <a:rPr lang="en-GB" sz="1400" dirty="0">
                  <a:latin typeface="Franklin Gothic Medium" panose="020B0603020102020204" pitchFamily="34" charset="0"/>
                </a:rPr>
                <a:t>les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données</a:t>
              </a:r>
              <a:r>
                <a:rPr lang="en-GB" sz="1400" dirty="0">
                  <a:latin typeface="Franklin Gothic Medium" panose="020B0603020102020204" pitchFamily="34" charset="0"/>
                </a:rPr>
                <a:t> par le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biais</a:t>
              </a:r>
              <a:r>
                <a:rPr lang="en-GB" sz="1400" dirty="0">
                  <a:latin typeface="Franklin Gothic Medium" panose="020B0603020102020204" pitchFamily="34" charset="0"/>
                </a:rPr>
                <a:t> des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systèmes</a:t>
              </a:r>
              <a:r>
                <a:rPr lang="en-GB" sz="1400" dirty="0">
                  <a:latin typeface="Franklin Gothic Medium" panose="020B0603020102020204" pitchFamily="34" charset="0"/>
                </a:rPr>
                <a:t> des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pouvoirs</a:t>
              </a:r>
              <a:r>
                <a:rPr lang="en-GB" sz="1400" dirty="0">
                  <a:latin typeface="Franklin Gothic Medium" panose="020B0603020102020204" pitchFamily="34" charset="0"/>
                </a:rPr>
                <a:t> publics et des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entreprises</a:t>
              </a:r>
              <a:r>
                <a:rPr lang="en-GB" sz="1400" dirty="0">
                  <a:latin typeface="Franklin Gothic Medium" panose="020B0603020102020204" pitchFamily="34" charset="0"/>
                </a:rPr>
                <a:t> / Rapports ITIE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72063FA-92F7-B04F-83AB-A24D8B309324}"/>
              </a:ext>
            </a:extLst>
          </p:cNvPr>
          <p:cNvSpPr txBox="1"/>
          <p:nvPr/>
        </p:nvSpPr>
        <p:spPr>
          <a:xfrm>
            <a:off x="5493086" y="3958308"/>
            <a:ext cx="1668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ranklin Gothic Medium" panose="020B0603020102020204" pitchFamily="34" charset="0"/>
              </a:rPr>
              <a:t>1 an</a:t>
            </a:r>
          </a:p>
          <a:p>
            <a:pPr algn="ctr"/>
            <a:r>
              <a:rPr lang="en-GB" sz="1000" i="1" dirty="0">
                <a:solidFill>
                  <a:srgbClr val="424242"/>
                </a:solidFill>
              </a:rPr>
              <a:t>Validation </a:t>
            </a:r>
            <a:r>
              <a:rPr lang="en-GB" sz="1000" i="1" dirty="0" err="1">
                <a:solidFill>
                  <a:srgbClr val="424242"/>
                </a:solidFill>
              </a:rPr>
              <a:t>externe</a:t>
            </a:r>
            <a:br>
              <a:rPr lang="en-GB" sz="1000" i="1" dirty="0">
                <a:solidFill>
                  <a:srgbClr val="424242"/>
                </a:solidFill>
              </a:rPr>
            </a:br>
            <a:r>
              <a:rPr lang="en-GB" sz="1000" i="1" dirty="0">
                <a:solidFill>
                  <a:srgbClr val="424242"/>
                </a:solidFill>
              </a:rPr>
              <a:t> </a:t>
            </a:r>
            <a:r>
              <a:rPr lang="en-GB" sz="1000" i="1" dirty="0" err="1">
                <a:solidFill>
                  <a:srgbClr val="424242"/>
                </a:solidFill>
              </a:rPr>
              <a:t>tous</a:t>
            </a:r>
            <a:r>
              <a:rPr lang="en-GB" sz="1000" i="1" dirty="0">
                <a:solidFill>
                  <a:srgbClr val="424242"/>
                </a:solidFill>
              </a:rPr>
              <a:t> les 12 </a:t>
            </a:r>
            <a:r>
              <a:rPr lang="en-GB" sz="1000" i="1" dirty="0" err="1">
                <a:solidFill>
                  <a:srgbClr val="424242"/>
                </a:solidFill>
              </a:rPr>
              <a:t>à</a:t>
            </a:r>
            <a:r>
              <a:rPr lang="en-GB" sz="1000" i="1" dirty="0">
                <a:solidFill>
                  <a:srgbClr val="424242"/>
                </a:solidFill>
              </a:rPr>
              <a:t> 36 </a:t>
            </a:r>
            <a:r>
              <a:rPr lang="en-GB" sz="1000" i="1" dirty="0" err="1">
                <a:solidFill>
                  <a:srgbClr val="424242"/>
                </a:solidFill>
              </a:rPr>
              <a:t>mois</a:t>
            </a:r>
            <a:endParaRPr lang="en-GB" sz="1000" i="1" dirty="0">
              <a:solidFill>
                <a:srgbClr val="42424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70FEC-B6AB-004D-B119-999EF1922FAA}"/>
              </a:ext>
            </a:extLst>
          </p:cNvPr>
          <p:cNvGrpSpPr/>
          <p:nvPr/>
        </p:nvGrpSpPr>
        <p:grpSpPr>
          <a:xfrm>
            <a:off x="1602907" y="5562490"/>
            <a:ext cx="5438312" cy="668684"/>
            <a:chOff x="1602907" y="5562490"/>
            <a:chExt cx="5438312" cy="6686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0DA0FA7-FDA5-5047-9ED0-A21E0A68DA2E}"/>
                </a:ext>
              </a:extLst>
            </p:cNvPr>
            <p:cNvGrpSpPr/>
            <p:nvPr/>
          </p:nvGrpSpPr>
          <p:grpSpPr>
            <a:xfrm>
              <a:off x="4573294" y="5582331"/>
              <a:ext cx="2467925" cy="648843"/>
              <a:chOff x="4573294" y="5582331"/>
              <a:chExt cx="2467925" cy="64884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88C940-8320-B642-8A0A-EE9A1AD19E5C}"/>
                  </a:ext>
                </a:extLst>
              </p:cNvPr>
              <p:cNvSpPr/>
              <p:nvPr/>
            </p:nvSpPr>
            <p:spPr>
              <a:xfrm>
                <a:off x="4601707" y="5641637"/>
                <a:ext cx="1756982" cy="547200"/>
              </a:xfrm>
              <a:prstGeom prst="rect">
                <a:avLst/>
              </a:prstGeom>
              <a:solidFill>
                <a:srgbClr val="89AA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32CA08C-E673-3F48-886B-5CA93E6C4326}"/>
                  </a:ext>
                </a:extLst>
              </p:cNvPr>
              <p:cNvGrpSpPr/>
              <p:nvPr/>
            </p:nvGrpSpPr>
            <p:grpSpPr>
              <a:xfrm>
                <a:off x="4573294" y="5582331"/>
                <a:ext cx="2467925" cy="648843"/>
                <a:chOff x="4573294" y="5582331"/>
                <a:chExt cx="2467925" cy="648843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E90B7A4E-C8D6-B841-904B-690CEA41FE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6384" y="5582331"/>
                  <a:ext cx="2094835" cy="648843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35C88B-ABC7-9044-AB59-C0295A634E9A}"/>
                    </a:ext>
                  </a:extLst>
                </p:cNvPr>
                <p:cNvSpPr txBox="1"/>
                <p:nvPr/>
              </p:nvSpPr>
              <p:spPr>
                <a:xfrm>
                  <a:off x="4573294" y="5651120"/>
                  <a:ext cx="152845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sz="1500" dirty="0">
                      <a:solidFill>
                        <a:srgbClr val="FFFFFF"/>
                      </a:solidFill>
                      <a:latin typeface="Franklin Gothic Medium" panose="020B0603020102020204" pitchFamily="34" charset="0"/>
                    </a:rPr>
                    <a:t>Supervision des divulgation</a:t>
                  </a:r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119069-9177-E048-ACEB-6137044FAAA2}"/>
                </a:ext>
              </a:extLst>
            </p:cNvPr>
            <p:cNvSpPr txBox="1"/>
            <p:nvPr/>
          </p:nvSpPr>
          <p:spPr>
            <a:xfrm>
              <a:off x="1602907" y="5562490"/>
              <a:ext cx="2914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rgbClr val="89AA2E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en-GB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400" dirty="0">
                  <a:latin typeface="Franklin Gothic Medium" panose="020B0603020102020204" pitchFamily="34" charset="0"/>
                </a:rPr>
                <a:t>le </a:t>
              </a:r>
              <a:br>
                <a:rPr lang="en-GB" sz="1400" dirty="0">
                  <a:latin typeface="Franklin Gothic Medium" panose="020B0603020102020204" pitchFamily="34" charset="0"/>
                </a:rPr>
              </a:br>
              <a:r>
                <a:rPr lang="en-GB" sz="1400" dirty="0">
                  <a:latin typeface="Franklin Gothic Medium" panose="020B0603020102020204" pitchFamily="34" charset="0"/>
                </a:rPr>
                <a:t>« 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Modèle</a:t>
              </a:r>
              <a:r>
                <a:rPr lang="en-GB" sz="1400" dirty="0">
                  <a:latin typeface="Franklin Gothic Medium" panose="020B0603020102020204" pitchFamily="34" charset="0"/>
                </a:rPr>
                <a:t> de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transparence</a:t>
              </a:r>
              <a:r>
                <a:rPr lang="en-GB" sz="1400" dirty="0">
                  <a:latin typeface="Franklin Gothic Medium" panose="020B0603020102020204" pitchFamily="34" charset="0"/>
                </a:rPr>
                <a:t> »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1B5F9A-B384-C14C-8534-532DF72EE88F}"/>
              </a:ext>
            </a:extLst>
          </p:cNvPr>
          <p:cNvGrpSpPr/>
          <p:nvPr/>
        </p:nvGrpSpPr>
        <p:grpSpPr>
          <a:xfrm>
            <a:off x="581641" y="4335454"/>
            <a:ext cx="4695848" cy="648843"/>
            <a:chOff x="581641" y="4335454"/>
            <a:chExt cx="4695848" cy="6488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7123AA-E63F-0B4C-89B7-375C6BF004EC}"/>
                </a:ext>
              </a:extLst>
            </p:cNvPr>
            <p:cNvGrpSpPr/>
            <p:nvPr/>
          </p:nvGrpSpPr>
          <p:grpSpPr>
            <a:xfrm>
              <a:off x="2172552" y="4335454"/>
              <a:ext cx="3104937" cy="648843"/>
              <a:chOff x="2172552" y="4335454"/>
              <a:chExt cx="3104937" cy="64884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4122A0-E344-7C40-9916-1B21139F2B3F}"/>
                  </a:ext>
                </a:extLst>
              </p:cNvPr>
              <p:cNvSpPr/>
              <p:nvPr/>
            </p:nvSpPr>
            <p:spPr>
              <a:xfrm>
                <a:off x="2172552" y="4433422"/>
                <a:ext cx="2210104" cy="550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5D1130-0CBD-D740-A369-4051AEA2C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448" y="4335454"/>
                <a:ext cx="2748041" cy="64884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0F8ABF-504D-8F49-8CFA-B96EA1AC8A82}"/>
                  </a:ext>
                </a:extLst>
              </p:cNvPr>
              <p:cNvSpPr txBox="1"/>
              <p:nvPr/>
            </p:nvSpPr>
            <p:spPr>
              <a:xfrm>
                <a:off x="2172553" y="4455736"/>
                <a:ext cx="2210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Analyse et communication des </a:t>
                </a:r>
                <a:r>
                  <a:rPr lang="en-GB" sz="14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données</a:t>
                </a:r>
                <a:endParaRPr lang="en-GB" sz="1400" dirty="0">
                  <a:solidFill>
                    <a:srgbClr val="FFFFFF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7445F5-45CB-2E46-85F3-46415ECD9B2C}"/>
                </a:ext>
              </a:extLst>
            </p:cNvPr>
            <p:cNvSpPr txBox="1"/>
            <p:nvPr/>
          </p:nvSpPr>
          <p:spPr>
            <a:xfrm>
              <a:off x="581641" y="4435818"/>
              <a:ext cx="14979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1000" i="1" dirty="0">
                <a:solidFill>
                  <a:srgbClr val="42424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8DDC83-336B-3E4C-AE76-B910FD3B085B}"/>
              </a:ext>
            </a:extLst>
          </p:cNvPr>
          <p:cNvGrpSpPr/>
          <p:nvPr/>
        </p:nvGrpSpPr>
        <p:grpSpPr>
          <a:xfrm>
            <a:off x="271252" y="2212771"/>
            <a:ext cx="5467284" cy="1923271"/>
            <a:chOff x="271252" y="2212771"/>
            <a:chExt cx="5467284" cy="19232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659974-5B1F-864C-914D-B2CD3FDF4431}"/>
                </a:ext>
              </a:extLst>
            </p:cNvPr>
            <p:cNvGrpSpPr/>
            <p:nvPr/>
          </p:nvGrpSpPr>
          <p:grpSpPr>
            <a:xfrm>
              <a:off x="2817730" y="2789397"/>
              <a:ext cx="2920806" cy="615553"/>
              <a:chOff x="2817730" y="2789397"/>
              <a:chExt cx="2920806" cy="61555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7BF5E1-A3EC-5642-B2CA-54EB9B14F328}"/>
                  </a:ext>
                </a:extLst>
              </p:cNvPr>
              <p:cNvSpPr/>
              <p:nvPr/>
            </p:nvSpPr>
            <p:spPr>
              <a:xfrm>
                <a:off x="2817810" y="2806091"/>
                <a:ext cx="2291244" cy="547200"/>
              </a:xfrm>
              <a:prstGeom prst="rect">
                <a:avLst/>
              </a:prstGeom>
              <a:solidFill>
                <a:srgbClr val="D34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5DDE09-73F4-3D4E-AA98-122A4EBDB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7099" y="2789397"/>
                <a:ext cx="2611437" cy="615553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816C75-3A4F-B848-BB20-633AE864C9FB}"/>
                  </a:ext>
                </a:extLst>
              </p:cNvPr>
              <p:cNvSpPr txBox="1"/>
              <p:nvPr/>
            </p:nvSpPr>
            <p:spPr>
              <a:xfrm>
                <a:off x="2817730" y="2801434"/>
                <a:ext cx="19819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Examen des </a:t>
                </a:r>
                <a:r>
                  <a:rPr lang="en-GB" sz="15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résultats</a:t>
                </a:r>
                <a:r>
                  <a:rPr lang="en-GB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 et de </a:t>
                </a:r>
                <a:r>
                  <a:rPr lang="en-GB" sz="1500" dirty="0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l’impact</a:t>
                </a:r>
                <a:endParaRPr lang="en-GB" sz="1500" dirty="0">
                  <a:solidFill>
                    <a:srgbClr val="FFFFFF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5A10DB-C9AC-F045-942C-F0FF3155FD1D}"/>
                </a:ext>
              </a:extLst>
            </p:cNvPr>
            <p:cNvSpPr txBox="1"/>
            <p:nvPr/>
          </p:nvSpPr>
          <p:spPr>
            <a:xfrm>
              <a:off x="271253" y="2212771"/>
              <a:ext cx="21647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en-GB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400" dirty="0">
                  <a:latin typeface="Franklin Gothic Medium" panose="020B0603020102020204" pitchFamily="34" charset="0"/>
                </a:rPr>
                <a:t>le « 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Formulaire</a:t>
              </a:r>
              <a:r>
                <a:rPr lang="en-GB" sz="1400" dirty="0">
                  <a:latin typeface="Franklin Gothic Medium" panose="020B0603020102020204" pitchFamily="34" charset="0"/>
                </a:rPr>
                <a:t> de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résultats</a:t>
              </a:r>
              <a:r>
                <a:rPr lang="en-GB" sz="1400" dirty="0">
                  <a:latin typeface="Franklin Gothic Medium" panose="020B0603020102020204" pitchFamily="34" charset="0"/>
                </a:rPr>
                <a:t> et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d’impact</a:t>
              </a:r>
              <a:r>
                <a:rPr lang="en-GB" sz="1400" dirty="0">
                  <a:latin typeface="Franklin Gothic Medium" panose="020B0603020102020204" pitchFamily="34" charset="0"/>
                </a:rPr>
                <a:t> » </a:t>
              </a:r>
              <a:br>
                <a:rPr lang="en-GB" sz="1400">
                  <a:latin typeface="Franklin Gothic Medium" panose="020B0603020102020204" pitchFamily="34" charset="0"/>
                </a:rPr>
              </a:br>
              <a:endParaRPr lang="en-GB" sz="1000" i="1" dirty="0">
                <a:solidFill>
                  <a:srgbClr val="42424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5D4C24-7678-7D43-B8B8-94628E8E3279}"/>
                </a:ext>
              </a:extLst>
            </p:cNvPr>
            <p:cNvSpPr txBox="1"/>
            <p:nvPr/>
          </p:nvSpPr>
          <p:spPr>
            <a:xfrm>
              <a:off x="271252" y="3243490"/>
              <a:ext cx="21647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en-GB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GB" sz="1400" dirty="0">
                  <a:latin typeface="Franklin Gothic Medium" panose="020B0603020102020204" pitchFamily="34" charset="0"/>
                </a:rPr>
                <a:t>le «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Formulaire</a:t>
              </a:r>
              <a:r>
                <a:rPr lang="en-GB" sz="1400" dirty="0">
                  <a:latin typeface="Franklin Gothic Medium" panose="020B0603020102020204" pitchFamily="34" charset="0"/>
                </a:rPr>
                <a:t>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d’engagement</a:t>
              </a:r>
              <a:r>
                <a:rPr lang="en-GB" sz="1400" dirty="0">
                  <a:latin typeface="Franklin Gothic Medium" panose="020B0603020102020204" pitchFamily="34" charset="0"/>
                </a:rPr>
                <a:t> des parties </a:t>
              </a:r>
              <a:r>
                <a:rPr lang="en-GB" sz="1400" dirty="0" err="1">
                  <a:latin typeface="Franklin Gothic Medium" panose="020B0603020102020204" pitchFamily="34" charset="0"/>
                </a:rPr>
                <a:t>prenantes</a:t>
              </a:r>
              <a:r>
                <a:rPr lang="en-GB" sz="1400" dirty="0">
                  <a:latin typeface="Franklin Gothic Medium" panose="020B0603020102020204" pitchFamily="34" charset="0"/>
                </a:rPr>
                <a:t> » </a:t>
              </a:r>
              <a:br>
                <a:rPr lang="en-GB" sz="1400" dirty="0">
                  <a:latin typeface="Franklin Gothic Medium" panose="020B0603020102020204" pitchFamily="34" charset="0"/>
                </a:rPr>
              </a:br>
              <a:endParaRPr lang="en-GB" sz="1000" i="1" dirty="0">
                <a:solidFill>
                  <a:srgbClr val="424242"/>
                </a:solidFill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C5F2DA7-845B-6240-BD88-0CD9D316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85017" y="2304637"/>
              <a:ext cx="279945" cy="1722883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FEA6143-CD9A-418D-8DC1-10E9102DFD92}"/>
              </a:ext>
            </a:extLst>
          </p:cNvPr>
          <p:cNvSpPr/>
          <p:nvPr/>
        </p:nvSpPr>
        <p:spPr>
          <a:xfrm>
            <a:off x="9453123" y="2887457"/>
            <a:ext cx="2431287" cy="1675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F6D9F85-86A9-46DD-B693-9B2D5AF23EBD}"/>
              </a:ext>
            </a:extLst>
          </p:cNvPr>
          <p:cNvSpPr/>
          <p:nvPr/>
        </p:nvSpPr>
        <p:spPr>
          <a:xfrm>
            <a:off x="2229711" y="5218029"/>
            <a:ext cx="2431287" cy="1675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E5B301B-68E8-428F-8D0B-B6275B6D104F}"/>
              </a:ext>
            </a:extLst>
          </p:cNvPr>
          <p:cNvSpPr/>
          <p:nvPr/>
        </p:nvSpPr>
        <p:spPr>
          <a:xfrm>
            <a:off x="18665" y="3048764"/>
            <a:ext cx="2431287" cy="12866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844F0F8-9A4F-40C6-A009-E0CF3F18C719}"/>
              </a:ext>
            </a:extLst>
          </p:cNvPr>
          <p:cNvSpPr/>
          <p:nvPr/>
        </p:nvSpPr>
        <p:spPr>
          <a:xfrm>
            <a:off x="269984" y="1961859"/>
            <a:ext cx="2431287" cy="12866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50" grpId="0" animBg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4FD2-F814-45D4-8B32-2A110D00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 explicative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4D-7521-41BF-B202-93630CB6C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4191737" cy="3581400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https://eiti.org/files/documents/fr_explainer_eiti_validation_model.pdf</a:t>
            </a:r>
            <a:r>
              <a:rPr lang="fr-FR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AFF16-D8A8-4283-8EBE-2DB4A1BDB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80" y="162714"/>
            <a:ext cx="3934374" cy="557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09BF4-F4DC-4E8E-8058-7826B682B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97" y="2736228"/>
            <a:ext cx="3830483" cy="395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550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98969C-EE31-45AA-8E75-1A73558670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2C853B6-0BE2-4D5E-BE75-91FDEC5F3D25}"/>
              </a:ext>
            </a:extLst>
          </p:cNvPr>
          <p:cNvSpPr/>
          <p:nvPr/>
        </p:nvSpPr>
        <p:spPr>
          <a:xfrm>
            <a:off x="829994" y="1125415"/>
            <a:ext cx="4037428" cy="3052690"/>
          </a:xfrm>
          <a:prstGeom prst="wedgeRoundRectCallout">
            <a:avLst>
              <a:gd name="adj1" fmla="val 35962"/>
              <a:gd name="adj2" fmla="val 83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Questions</a:t>
            </a:r>
            <a:endParaRPr lang="nb-NO" dirty="0"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19C4147-9D65-40A2-B123-EE50B2FA98E7}"/>
              </a:ext>
            </a:extLst>
          </p:cNvPr>
          <p:cNvSpPr/>
          <p:nvPr/>
        </p:nvSpPr>
        <p:spPr>
          <a:xfrm>
            <a:off x="5848201" y="1902655"/>
            <a:ext cx="4037428" cy="3052690"/>
          </a:xfrm>
          <a:prstGeom prst="wedgeRoundRectCallout">
            <a:avLst>
              <a:gd name="adj1" fmla="val -49753"/>
              <a:gd name="adj2" fmla="val 84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Franklin Gothic Book" panose="020B05030201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93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83" y="672484"/>
            <a:ext cx="10905753" cy="671660"/>
          </a:xfrm>
        </p:spPr>
        <p:txBody>
          <a:bodyPr/>
          <a:lstStyle/>
          <a:p>
            <a:r>
              <a:rPr lang="nb-NO" dirty="0" err="1">
                <a:latin typeface="Franklin Gothic Demi"/>
              </a:rPr>
              <a:t>Nouvelles</a:t>
            </a:r>
            <a:r>
              <a:rPr lang="nb-NO" dirty="0">
                <a:latin typeface="Franklin Gothic Demi"/>
              </a:rPr>
              <a:t> </a:t>
            </a:r>
            <a:r>
              <a:rPr lang="nb-NO" dirty="0" err="1">
                <a:latin typeface="Franklin Gothic Demi"/>
              </a:rPr>
              <a:t>dates</a:t>
            </a:r>
            <a:r>
              <a:rPr lang="nb-NO" dirty="0">
                <a:latin typeface="Franklin Gothic Demi"/>
              </a:rPr>
              <a:t> de </a:t>
            </a:r>
            <a:r>
              <a:rPr lang="nb-NO" dirty="0" err="1">
                <a:latin typeface="Franklin Gothic Demi"/>
              </a:rPr>
              <a:t>Validation</a:t>
            </a:r>
            <a:r>
              <a:rPr lang="nb-NO" dirty="0">
                <a:latin typeface="Franklin Gothic Demi"/>
              </a:rPr>
              <a:t> 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67DDF-790A-41F5-A6B3-55DF2DF3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414" y="1519050"/>
            <a:ext cx="6137810" cy="496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r-FR" dirty="0"/>
              <a:t>1er juillet : Guinée, Sénégal</a:t>
            </a:r>
          </a:p>
          <a:p>
            <a:pPr marL="342900" indent="-342900"/>
            <a:r>
              <a:rPr lang="fr-FR" dirty="0"/>
              <a:t>1er octobre : Mali, Tchad</a:t>
            </a:r>
            <a:br>
              <a:rPr lang="fr-FR" dirty="0"/>
            </a:br>
            <a:endParaRPr lang="fr-FR" dirty="0"/>
          </a:p>
          <a:p>
            <a:pPr marL="342900" indent="-342900"/>
            <a:r>
              <a:rPr lang="fr-FR" dirty="0"/>
              <a:t>1er janvier : RDC</a:t>
            </a:r>
          </a:p>
          <a:p>
            <a:pPr marL="342900" indent="-342900"/>
            <a:r>
              <a:rPr lang="fr-FR" dirty="0"/>
              <a:t>1er avril : Côte d'Ivoire </a:t>
            </a:r>
          </a:p>
          <a:p>
            <a:pPr marL="342900" indent="-342900"/>
            <a:r>
              <a:rPr lang="fr-FR" dirty="0"/>
              <a:t>1er juillet : République du Congo </a:t>
            </a:r>
          </a:p>
          <a:p>
            <a:pPr marL="342900" indent="-342900"/>
            <a:r>
              <a:rPr lang="fr-FR" dirty="0"/>
              <a:t>1er octobre : Niger</a:t>
            </a:r>
            <a:br>
              <a:rPr lang="fr-FR" dirty="0"/>
            </a:br>
            <a:endParaRPr lang="fr-FR" dirty="0"/>
          </a:p>
          <a:p>
            <a:pPr marL="342900" indent="-342900"/>
            <a:r>
              <a:rPr lang="fr-FR" dirty="0"/>
              <a:t>1er janvier : Burkina Faso, Madagascar</a:t>
            </a:r>
          </a:p>
          <a:p>
            <a:pPr marL="342900" indent="-342900"/>
            <a:r>
              <a:rPr lang="fr-FR" dirty="0"/>
              <a:t>1er avril : Cameroun </a:t>
            </a:r>
          </a:p>
          <a:p>
            <a:pPr marL="342900" indent="-342900"/>
            <a:r>
              <a:rPr lang="fr-FR" dirty="0"/>
              <a:t>1er juillet : Mauritanie, Togo </a:t>
            </a:r>
          </a:p>
          <a:p>
            <a:pPr marL="342900" indent="-342900"/>
            <a:r>
              <a:rPr lang="fr-FR" dirty="0"/>
              <a:t>1er octobre : RCA</a:t>
            </a:r>
          </a:p>
          <a:p>
            <a:pPr marL="342900" indent="-342900"/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22E77-FD7A-43DF-832D-E1CB66A499CA}"/>
              </a:ext>
            </a:extLst>
          </p:cNvPr>
          <p:cNvSpPr txBox="1"/>
          <p:nvPr/>
        </p:nvSpPr>
        <p:spPr>
          <a:xfrm>
            <a:off x="618985" y="1519050"/>
            <a:ext cx="216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5400" dirty="0"/>
              <a:t>2021</a:t>
            </a:r>
            <a:endParaRPr lang="fr-F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1965D-D675-48EB-B13B-5EAB0798E37D}"/>
              </a:ext>
            </a:extLst>
          </p:cNvPr>
          <p:cNvSpPr txBox="1"/>
          <p:nvPr/>
        </p:nvSpPr>
        <p:spPr>
          <a:xfrm>
            <a:off x="665039" y="3077662"/>
            <a:ext cx="216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5400" dirty="0"/>
              <a:t>2022</a:t>
            </a:r>
            <a:endParaRPr lang="fr-FR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905EC-2A34-469C-9765-00D9F126C0E5}"/>
              </a:ext>
            </a:extLst>
          </p:cNvPr>
          <p:cNvSpPr txBox="1"/>
          <p:nvPr/>
        </p:nvSpPr>
        <p:spPr>
          <a:xfrm>
            <a:off x="665038" y="4877285"/>
            <a:ext cx="216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5400" dirty="0"/>
              <a:t>2023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83728-88C4-AB40-976B-EB8A1726B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Merci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F52ED-A285-FC42-8221-F3AAA8A4FFF8}"/>
              </a:ext>
            </a:extLst>
          </p:cNvPr>
          <p:cNvSpPr txBox="1"/>
          <p:nvPr/>
        </p:nvSpPr>
        <p:spPr>
          <a:xfrm>
            <a:off x="4646097" y="4674151"/>
            <a:ext cx="6902468" cy="14711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100" b="1" spc="100" dirty="0">
                <a:solidFill>
                  <a:srgbClr val="132856"/>
                </a:solidFill>
                <a:latin typeface="Franklin Gothic Demi"/>
              </a:rPr>
              <a:t>AUTEUR</a:t>
            </a:r>
            <a:r>
              <a:rPr lang="en-GB" sz="1400" dirty="0">
                <a:solidFill>
                  <a:srgbClr val="132856"/>
                </a:solidFill>
              </a:rPr>
              <a:t> </a:t>
            </a:r>
            <a:r>
              <a:rPr lang="en-GB" sz="1400" dirty="0" err="1">
                <a:solidFill>
                  <a:srgbClr val="132856"/>
                </a:solidFill>
              </a:rPr>
              <a:t>Secrétariat</a:t>
            </a:r>
            <a:r>
              <a:rPr lang="en-GB" sz="1400" dirty="0">
                <a:solidFill>
                  <a:srgbClr val="132856"/>
                </a:solidFill>
              </a:rPr>
              <a:t> international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/>
              </a:rPr>
              <a:t>DATE</a:t>
            </a:r>
            <a:r>
              <a:rPr lang="en-GB" sz="1400" dirty="0">
                <a:solidFill>
                  <a:srgbClr val="132856"/>
                </a:solidFill>
              </a:rPr>
              <a:t> 03.03.2021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spc="100" dirty="0">
                <a:solidFill>
                  <a:srgbClr val="132856"/>
                </a:solidFill>
                <a:latin typeface="Franklin Gothic Demi"/>
              </a:rPr>
              <a:t>OCCASION </a:t>
            </a:r>
            <a:r>
              <a:rPr lang="en-GB" sz="1400" dirty="0">
                <a:solidFill>
                  <a:srgbClr val="132856"/>
                </a:solidFill>
                <a:latin typeface="Franklin Gothic Book"/>
              </a:rPr>
              <a:t>Formation sur le nouveau </a:t>
            </a:r>
            <a:r>
              <a:rPr lang="en-GB" sz="1400" dirty="0" err="1">
                <a:solidFill>
                  <a:srgbClr val="132856"/>
                </a:solidFill>
                <a:latin typeface="Franklin Gothic Book"/>
              </a:rPr>
              <a:t>modèle</a:t>
            </a:r>
            <a:r>
              <a:rPr lang="en-GB" sz="1400" dirty="0">
                <a:solidFill>
                  <a:srgbClr val="132856"/>
                </a:solidFill>
                <a:latin typeface="Franklin Gothic Book"/>
              </a:rPr>
              <a:t> de Validation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indent="-342900" algn="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 charset="0"/>
              </a:rPr>
              <a:t>secretariat@eiti.org </a:t>
            </a:r>
            <a:r>
              <a:rPr lang="en-GB" sz="1100" b="1" spc="100" dirty="0">
                <a:solidFill>
                  <a:srgbClr val="132856"/>
                </a:solidFill>
                <a:latin typeface="Franklin Gothic Demi"/>
              </a:rPr>
              <a:t>TELEPHONE</a:t>
            </a:r>
            <a:r>
              <a:rPr lang="en-GB" sz="1400" kern="0" dirty="0">
                <a:solidFill>
                  <a:srgbClr val="132856"/>
                </a:solidFill>
                <a:ea typeface="ＭＳ Ｐゴシック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 charset="0"/>
              </a:rPr>
              <a:t>+47 22 20 08 00</a:t>
            </a:r>
            <a:r>
              <a:rPr lang="en-GB" sz="1400" kern="0" dirty="0">
                <a:solidFill>
                  <a:srgbClr val="132856"/>
                </a:solidFill>
                <a:ea typeface="ＭＳ Ｐゴシック"/>
                <a:cs typeface="ＭＳ Ｐゴシック" charset="0"/>
              </a:rPr>
              <a:t> </a:t>
            </a:r>
            <a:endParaRPr lang="en-GB" sz="1400" b="0" i="0" u="none" strike="noStrike" kern="0" cap="none" spc="0" normalizeH="0" baseline="0" noProof="0" dirty="0">
              <a:ln>
                <a:noFill/>
              </a:ln>
              <a:solidFill>
                <a:srgbClr val="132856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0151 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9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349C-BE57-4EE8-8030-01D5AE95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Pourquoi valider les pays?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94EA-F015-41E1-BABF-EE1A85100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fr-FR" sz="3200" dirty="0"/>
            </a:br>
            <a:r>
              <a:rPr lang="fr-FR" sz="3200" u="sng"/>
              <a:t>Assurer</a:t>
            </a:r>
            <a:endParaRPr lang="fr-FR" sz="3200" u="sng" dirty="0"/>
          </a:p>
          <a:p>
            <a:pPr marL="383540" indent="-383540"/>
            <a:r>
              <a:rPr lang="fr-FR" sz="3200" dirty="0"/>
              <a:t>la </a:t>
            </a:r>
            <a:r>
              <a:rPr lang="fr-FR" sz="3200" u="sng" dirty="0"/>
              <a:t>crédibilité</a:t>
            </a:r>
            <a:r>
              <a:rPr lang="fr-FR" sz="3200" dirty="0"/>
              <a:t> en examinant régulièrement si les exigences de la Norme ITIE ont été respectées et</a:t>
            </a:r>
          </a:p>
          <a:p>
            <a:pPr marL="383540" indent="-383540"/>
            <a:r>
              <a:rPr lang="fr-FR" sz="3200" dirty="0"/>
              <a:t>que la mise en œuvre </a:t>
            </a:r>
            <a:r>
              <a:rPr lang="fr-FR" sz="3200" u="sng" dirty="0"/>
              <a:t>réponde aux priorités nationales</a:t>
            </a:r>
            <a:r>
              <a:rPr lang="fr-FR" sz="3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5032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E0AE-7FFD-445D-B24B-D2DCB1AA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Franklin Gothic Demi"/>
              </a:rPr>
              <a:t>Changements clés </a:t>
            </a:r>
            <a:endParaRPr lang="nb-NO" dirty="0">
              <a:latin typeface="Franklin Gothic Dem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21E0-108D-4580-A3CF-C9D1FE7AA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/>
              <a:t>Plus de nuance dans la notation et plus de poids accordé à </a:t>
            </a:r>
            <a:r>
              <a:rPr lang="fr-FR" sz="3200" b="1" u="sng" dirty="0"/>
              <a:t>l'impact</a:t>
            </a:r>
            <a:r>
              <a:rPr lang="fr-FR" sz="3200" b="1" dirty="0"/>
              <a:t> de la mise en œuvre</a:t>
            </a:r>
            <a:br>
              <a:rPr lang="fr-FR" sz="3200" dirty="0"/>
            </a:br>
            <a:endParaRPr lang="fr-FR" sz="3200" dirty="0"/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Plus de responsabilités pour le GMP et le secrétariat national dans la </a:t>
            </a:r>
            <a:r>
              <a:rPr lang="fr-FR" sz="3200" b="1" u="sng" dirty="0"/>
              <a:t>préparation</a:t>
            </a:r>
            <a:r>
              <a:rPr lang="fr-FR" sz="3200"/>
              <a:t> à</a:t>
            </a:r>
            <a:r>
              <a:rPr lang="fr-FR" sz="3200" dirty="0"/>
              <a:t> la Validation</a:t>
            </a:r>
            <a:br>
              <a:rPr lang="fr-FR" sz="3200" dirty="0"/>
            </a:br>
            <a:endParaRPr lang="fr-FR" sz="3200" dirty="0"/>
          </a:p>
          <a:p>
            <a:pPr marL="457200" indent="-457200">
              <a:buFont typeface="+mj-lt"/>
              <a:buAutoNum type="arabicPeriod"/>
            </a:pPr>
            <a:r>
              <a:rPr lang="fr-FR" sz="3200" dirty="0"/>
              <a:t>La Validation </a:t>
            </a:r>
            <a:r>
              <a:rPr lang="fr-FR" sz="3200" b="1" u="sng" dirty="0"/>
              <a:t>renforce</a:t>
            </a:r>
            <a:r>
              <a:rPr lang="fr-FR" sz="3200" dirty="0"/>
              <a:t> la mise en œuvre</a:t>
            </a:r>
          </a:p>
        </p:txBody>
      </p:sp>
    </p:spTree>
    <p:extLst>
      <p:ext uri="{BB962C8B-B14F-4D97-AF65-F5344CB8AC3E}">
        <p14:creationId xmlns:p14="http://schemas.microsoft.com/office/powerpoint/2010/main" val="138575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32E8-FB0F-4BE0-B2C2-7C64B186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Franklin Gothic Demi"/>
              </a:rPr>
              <a:t>Méthodologie plus nuancée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39AD-BC82-4CD0-94E3-B4B371D1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574388"/>
            <a:ext cx="10905753" cy="3026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r-FR" sz="2800"/>
              <a:t>Évaluation des </a:t>
            </a:r>
            <a:r>
              <a:rPr lang="fr-FR" sz="2800" dirty="0"/>
              <a:t>critères techniques </a:t>
            </a:r>
            <a:r>
              <a:rPr lang="fr-FR" sz="2800" u="sng" dirty="0"/>
              <a:t>et</a:t>
            </a:r>
            <a:r>
              <a:rPr lang="fr-FR" sz="2800"/>
              <a:t> de</a:t>
            </a:r>
            <a:r>
              <a:rPr lang="fr-FR" sz="2800" dirty="0"/>
              <a:t> l’objectif </a:t>
            </a:r>
            <a:r>
              <a:rPr lang="fr-FR" sz="2800"/>
              <a:t>sous-jacent</a:t>
            </a:r>
            <a:endParaRPr lang="nb-NO" sz="2800"/>
          </a:p>
          <a:p>
            <a:pPr marL="383540" indent="-383540"/>
            <a:r>
              <a:rPr lang="fr-FR" sz="2800" dirty="0">
                <a:ea typeface="+mj-lt"/>
                <a:cs typeface="+mj-lt"/>
              </a:rPr>
              <a:t>Trois composantes générales</a:t>
            </a:r>
          </a:p>
          <a:p>
            <a:pPr marL="383540" indent="-383540"/>
            <a:r>
              <a:rPr lang="fr-FR" sz="2800" dirty="0"/>
              <a:t>Notation numérique des sous-exigences </a:t>
            </a:r>
          </a:p>
          <a:p>
            <a:pPr marL="383540" lvl="0" indent="-383540"/>
            <a:r>
              <a:rPr lang="fr-FR" sz="2800" dirty="0"/>
              <a:t>Points supplémentaires pour l’efficacité et la viabilité de la mise en œuvre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6326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72B1-3876-4CB8-AD83-3DC9ED51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Double approche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1CB77-79E9-41AB-ABBE-F24AA37A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4" y="1866658"/>
            <a:ext cx="4941720" cy="4463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800" b="1" dirty="0"/>
              <a:t>Nouveau: La réalisation de l’objectif général sous-tendant</a:t>
            </a:r>
            <a:r>
              <a:rPr lang="fr-FR" sz="2800" dirty="0"/>
              <a:t> chaque exigence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800" dirty="0"/>
              <a:t>+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800" b="1" dirty="0"/>
              <a:t>une évaluation technique des </a:t>
            </a:r>
            <a:r>
              <a:rPr lang="fr-FR" sz="2800" b="1"/>
              <a:t>progrès </a:t>
            </a:r>
            <a:r>
              <a:rPr lang="fr-FR" sz="2800"/>
              <a:t>dans </a:t>
            </a:r>
            <a:r>
              <a:rPr lang="fr-FR" sz="2800" dirty="0"/>
              <a:t>la mise en œuvre de tous les aspects d’une exigence</a:t>
            </a:r>
            <a:r>
              <a:rPr lang="fr-FR" sz="2800"/>
              <a:t> </a:t>
            </a:r>
            <a:endParaRPr lang="fr-FR" sz="2800" dirty="0"/>
          </a:p>
          <a:p>
            <a:pPr marL="0" indent="0">
              <a:lnSpc>
                <a:spcPct val="110000"/>
              </a:lnSpc>
              <a:buNone/>
            </a:pPr>
            <a:endParaRPr lang="fr-FR" sz="2800" dirty="0"/>
          </a:p>
          <a:p>
            <a:pPr marL="0" indent="0">
              <a:lnSpc>
                <a:spcPct val="110000"/>
              </a:lnSpc>
              <a:buNone/>
            </a:pPr>
            <a:endParaRPr lang="fr-FR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E418A-A8BA-45D9-B603-1AFDF47C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33" y="352696"/>
            <a:ext cx="6607467" cy="616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C8E4C1-2531-4D23-92E0-ABA22D0B803D}"/>
              </a:ext>
            </a:extLst>
          </p:cNvPr>
          <p:cNvSpPr/>
          <p:nvPr/>
        </p:nvSpPr>
        <p:spPr>
          <a:xfrm>
            <a:off x="6790008" y="1336431"/>
            <a:ext cx="2114841" cy="6833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BA711C-343A-421A-A0CA-80D59C7A9D8D}"/>
              </a:ext>
            </a:extLst>
          </p:cNvPr>
          <p:cNvSpPr/>
          <p:nvPr/>
        </p:nvSpPr>
        <p:spPr>
          <a:xfrm>
            <a:off x="6607468" y="3165837"/>
            <a:ext cx="2114841" cy="6833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0A1EE1-6697-480E-AC5E-2255049F007F}"/>
              </a:ext>
            </a:extLst>
          </p:cNvPr>
          <p:cNvSpPr/>
          <p:nvPr/>
        </p:nvSpPr>
        <p:spPr>
          <a:xfrm>
            <a:off x="6607467" y="4311882"/>
            <a:ext cx="2114841" cy="6833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CC1BC-4E2A-4F0C-9704-07C8471ABD01}"/>
              </a:ext>
            </a:extLst>
          </p:cNvPr>
          <p:cNvSpPr/>
          <p:nvPr/>
        </p:nvSpPr>
        <p:spPr>
          <a:xfrm>
            <a:off x="524107" y="1854167"/>
            <a:ext cx="5060425" cy="1515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419908-CADF-48F7-ADDC-1FCE2BC0E5FF}"/>
              </a:ext>
            </a:extLst>
          </p:cNvPr>
          <p:cNvSpPr/>
          <p:nvPr/>
        </p:nvSpPr>
        <p:spPr>
          <a:xfrm>
            <a:off x="8119168" y="5952230"/>
            <a:ext cx="4072832" cy="90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Franklin Gothic Demi"/>
              </a:rPr>
              <a:t>Trois composantes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8AF06F-6FB2-9D46-B118-67EB463B6272}"/>
              </a:ext>
            </a:extLst>
          </p:cNvPr>
          <p:cNvGrpSpPr/>
          <p:nvPr/>
        </p:nvGrpSpPr>
        <p:grpSpPr>
          <a:xfrm>
            <a:off x="553121" y="1869342"/>
            <a:ext cx="3544177" cy="2515401"/>
            <a:chOff x="553121" y="2005975"/>
            <a:chExt cx="3544177" cy="25154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0D2543-B860-C841-A3E7-7F61C4C0DD03}"/>
                </a:ext>
              </a:extLst>
            </p:cNvPr>
            <p:cNvSpPr txBox="1"/>
            <p:nvPr/>
          </p:nvSpPr>
          <p:spPr>
            <a:xfrm>
              <a:off x="553121" y="3690379"/>
              <a:ext cx="35441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400">
                  <a:latin typeface="Franklin Gothic Medium"/>
                </a:rPr>
                <a:t>Engagement des parties ​</a:t>
              </a:r>
            </a:p>
            <a:p>
              <a:pPr algn="ctr"/>
              <a:r>
                <a:rPr lang="en-GB" sz="2400">
                  <a:latin typeface="Franklin Gothic Medium"/>
                </a:rPr>
                <a:t>prenantes​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A8F6C3-5200-7C4C-9E35-025DB61E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334" y="2005975"/>
              <a:ext cx="1593752" cy="150000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AF5060-FC14-B14A-9406-F76DD455C20E}"/>
              </a:ext>
            </a:extLst>
          </p:cNvPr>
          <p:cNvGrpSpPr/>
          <p:nvPr/>
        </p:nvGrpSpPr>
        <p:grpSpPr>
          <a:xfrm>
            <a:off x="4682673" y="1869343"/>
            <a:ext cx="3185416" cy="2146068"/>
            <a:chOff x="4682673" y="2005976"/>
            <a:chExt cx="3185416" cy="21460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4FC01D-2543-184A-99C5-5BAEFA2C7F96}"/>
                </a:ext>
              </a:extLst>
            </p:cNvPr>
            <p:cNvSpPr txBox="1"/>
            <p:nvPr/>
          </p:nvSpPr>
          <p:spPr>
            <a:xfrm>
              <a:off x="4682673" y="3690379"/>
              <a:ext cx="3185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400">
                  <a:latin typeface="Franklin Gothic Medium"/>
                </a:rPr>
                <a:t>Transparence</a:t>
              </a:r>
              <a:endParaRPr lang="en-GB" sz="1400">
                <a:solidFill>
                  <a:srgbClr val="424242"/>
                </a:solidFill>
                <a:latin typeface="Franklin Gothic Medium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343098-F109-BF4A-84DD-C89AB9E1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380" y="2005976"/>
              <a:ext cx="1500001" cy="150000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A7605-3BA8-CA4B-9EC7-FAD50BD70709}"/>
              </a:ext>
            </a:extLst>
          </p:cNvPr>
          <p:cNvGrpSpPr/>
          <p:nvPr/>
        </p:nvGrpSpPr>
        <p:grpSpPr>
          <a:xfrm>
            <a:off x="8453464" y="1947468"/>
            <a:ext cx="3185416" cy="2067943"/>
            <a:chOff x="8453464" y="2084101"/>
            <a:chExt cx="3185416" cy="20679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735E3-4826-8848-AC4D-32EFF4F713AD}"/>
                </a:ext>
              </a:extLst>
            </p:cNvPr>
            <p:cNvSpPr txBox="1"/>
            <p:nvPr/>
          </p:nvSpPr>
          <p:spPr>
            <a:xfrm>
              <a:off x="8453464" y="3690379"/>
              <a:ext cx="3185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400">
                  <a:latin typeface="Franklin Gothic Medium"/>
                </a:rPr>
                <a:t>Résultats et impact​</a:t>
              </a:r>
              <a:endParaRPr lang="en-GB" sz="1400">
                <a:solidFill>
                  <a:srgbClr val="424242"/>
                </a:solidFill>
                <a:latin typeface="Franklin Gothic Medium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BEE0AC-26CB-D742-9B29-63DAB409D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4296" y="2084101"/>
              <a:ext cx="1343751" cy="134375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D43FBE-33F7-5B42-9B44-BCE083CD32D0}"/>
              </a:ext>
            </a:extLst>
          </p:cNvPr>
          <p:cNvSpPr txBox="1"/>
          <p:nvPr/>
        </p:nvSpPr>
        <p:spPr>
          <a:xfrm>
            <a:off x="553120" y="4411376"/>
            <a:ext cx="354417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>
                <a:solidFill>
                  <a:srgbClr val="1BC2EE"/>
                </a:solidFill>
              </a:rPr>
              <a:t>Exigences de l’ITIE 1.1 à 1.4</a:t>
            </a:r>
            <a:br>
              <a:rPr lang="en-GB" sz="1600" b="1"/>
            </a:br>
            <a:br>
              <a:rPr lang="en-GB" sz="1600" b="1"/>
            </a:br>
            <a:r>
              <a:rPr lang="en-GB" sz="1600">
                <a:solidFill>
                  <a:srgbClr val="424242"/>
                </a:solidFill>
              </a:rPr>
              <a:t>Participation des </a:t>
            </a:r>
            <a:r>
              <a:rPr lang="en-GB" sz="1600" err="1">
                <a:solidFill>
                  <a:srgbClr val="424242"/>
                </a:solidFill>
              </a:rPr>
              <a:t>collèges</a:t>
            </a:r>
            <a:r>
              <a:rPr lang="en-GB" sz="1600">
                <a:solidFill>
                  <a:srgbClr val="424242"/>
                </a:solidFill>
              </a:rPr>
              <a:t> et supervision du Groupe multipartite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BC46A-6806-5F45-BD87-9DB01460FAD0}"/>
              </a:ext>
            </a:extLst>
          </p:cNvPr>
          <p:cNvSpPr txBox="1"/>
          <p:nvPr/>
        </p:nvSpPr>
        <p:spPr>
          <a:xfrm>
            <a:off x="4590549" y="4411376"/>
            <a:ext cx="336966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>
                <a:solidFill>
                  <a:srgbClr val="1BC2EE"/>
                </a:solidFill>
              </a:rPr>
              <a:t>Exigences 2 à 6 de l’ITIE</a:t>
            </a:r>
            <a:br>
              <a:rPr lang="en-GB" sz="1600"/>
            </a:br>
            <a:br>
              <a:rPr lang="en-GB" sz="1600"/>
            </a:br>
            <a:r>
              <a:rPr lang="en-GB" sz="1600">
                <a:solidFill>
                  <a:srgbClr val="424242"/>
                </a:solidFill>
              </a:rPr>
              <a:t>Mise en oeuvre des exigences de divulgation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ED839-2BF0-B84C-89D7-B21F1FD3F360}"/>
              </a:ext>
            </a:extLst>
          </p:cNvPr>
          <p:cNvSpPr txBox="1"/>
          <p:nvPr/>
        </p:nvSpPr>
        <p:spPr>
          <a:xfrm>
            <a:off x="8119168" y="4411376"/>
            <a:ext cx="3854005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>
                <a:solidFill>
                  <a:srgbClr val="1BC2EE"/>
                </a:solidFill>
              </a:rPr>
              <a:t>Exigences 1.5 et 7 de l’ITIE</a:t>
            </a:r>
            <a:r>
              <a:rPr lang="en-GB" sz="1600">
                <a:solidFill>
                  <a:srgbClr val="424242"/>
                </a:solidFill>
              </a:rPr>
              <a:t>, </a:t>
            </a:r>
            <a:br>
              <a:rPr lang="en-GB" sz="1600"/>
            </a:br>
            <a:br>
              <a:rPr lang="en-GB" sz="1600"/>
            </a:br>
            <a:r>
              <a:rPr lang="en-GB" sz="1600" err="1">
                <a:solidFill>
                  <a:srgbClr val="424242"/>
                </a:solidFill>
              </a:rPr>
              <a:t>Réalisation</a:t>
            </a:r>
            <a:r>
              <a:rPr lang="en-GB" sz="1600">
                <a:solidFill>
                  <a:srgbClr val="424242"/>
                </a:solidFill>
              </a:rPr>
              <a:t> des </a:t>
            </a:r>
            <a:r>
              <a:rPr lang="en-GB" sz="1600" err="1">
                <a:solidFill>
                  <a:srgbClr val="424242"/>
                </a:solidFill>
              </a:rPr>
              <a:t>priorités</a:t>
            </a:r>
            <a:r>
              <a:rPr lang="en-GB" sz="1600">
                <a:solidFill>
                  <a:srgbClr val="424242"/>
                </a:solidFill>
              </a:rPr>
              <a:t> </a:t>
            </a:r>
            <a:r>
              <a:rPr lang="en-GB" sz="1600" err="1">
                <a:solidFill>
                  <a:srgbClr val="424242"/>
                </a:solidFill>
              </a:rPr>
              <a:t>nationales</a:t>
            </a:r>
            <a:r>
              <a:rPr lang="en-GB" sz="1600">
                <a:solidFill>
                  <a:srgbClr val="424242"/>
                </a:solidFill>
              </a:rPr>
              <a:t> et contribution au </a:t>
            </a:r>
            <a:r>
              <a:rPr lang="en-GB" sz="1600" err="1">
                <a:solidFill>
                  <a:srgbClr val="424242"/>
                </a:solidFill>
              </a:rPr>
              <a:t>débat</a:t>
            </a:r>
            <a:r>
              <a:rPr lang="en-GB" sz="1600">
                <a:solidFill>
                  <a:srgbClr val="424242"/>
                </a:solidFill>
              </a:rPr>
              <a:t> public. </a:t>
            </a:r>
            <a:br>
              <a:rPr lang="en-GB" sz="1600"/>
            </a:br>
            <a:br>
              <a:rPr lang="en-GB" sz="1600"/>
            </a:br>
            <a:endParaRPr lang="en-GB" sz="1600">
              <a:solidFill>
                <a:srgbClr val="424242"/>
              </a:solidFill>
            </a:endParaRPr>
          </a:p>
          <a:p>
            <a:pPr algn="ctr"/>
            <a:endParaRPr lang="en-GB" sz="1400" i="1">
              <a:solidFill>
                <a:srgbClr val="424242"/>
              </a:solidFill>
            </a:endParaRPr>
          </a:p>
          <a:p>
            <a:pPr algn="ctr"/>
            <a:r>
              <a:rPr lang="en-GB" sz="1600" i="1">
                <a:solidFill>
                  <a:srgbClr val="FFFFFF"/>
                </a:solidFill>
              </a:rPr>
              <a:t>Des points </a:t>
            </a:r>
            <a:r>
              <a:rPr lang="en-GB" sz="1600" i="1" err="1">
                <a:solidFill>
                  <a:srgbClr val="FFFFFF"/>
                </a:solidFill>
              </a:rPr>
              <a:t>supplémentaires</a:t>
            </a:r>
            <a:r>
              <a:rPr lang="en-GB" sz="1600" i="1">
                <a:solidFill>
                  <a:srgbClr val="FFFFFF"/>
                </a:solidFill>
              </a:rPr>
              <a:t> </a:t>
            </a:r>
            <a:endParaRPr lang="en-US" sz="1600">
              <a:solidFill>
                <a:srgbClr val="FFFFFF"/>
              </a:solidFill>
            </a:endParaRPr>
          </a:p>
          <a:p>
            <a:pPr algn="ctr"/>
            <a:r>
              <a:rPr lang="en-GB" sz="1600" i="1">
                <a:solidFill>
                  <a:srgbClr val="FFFFFF"/>
                </a:solidFill>
              </a:rPr>
              <a:t>pour </a:t>
            </a:r>
            <a:r>
              <a:rPr lang="en-GB" sz="1600" i="1" err="1">
                <a:solidFill>
                  <a:srgbClr val="FFFFFF"/>
                </a:solidFill>
              </a:rPr>
              <a:t>l’efficacité</a:t>
            </a:r>
            <a:r>
              <a:rPr lang="en-GB" sz="1600" i="1">
                <a:solidFill>
                  <a:srgbClr val="FFFFFF"/>
                </a:solidFill>
              </a:rPr>
              <a:t> et la </a:t>
            </a:r>
            <a:r>
              <a:rPr lang="en-GB" sz="1600" i="1" err="1">
                <a:solidFill>
                  <a:srgbClr val="FFFFFF"/>
                </a:solidFill>
              </a:rPr>
              <a:t>viabilité</a:t>
            </a:r>
            <a:r>
              <a:rPr lang="en-GB" sz="1600" i="1">
                <a:solidFill>
                  <a:srgbClr val="FFFFFF"/>
                </a:solidFill>
              </a:rPr>
              <a:t> de la mise en </a:t>
            </a:r>
            <a:r>
              <a:rPr lang="en-GB" sz="1600" i="1" err="1">
                <a:solidFill>
                  <a:srgbClr val="FFFFFF"/>
                </a:solidFill>
              </a:rPr>
              <a:t>œuvre</a:t>
            </a:r>
            <a:r>
              <a:rPr lang="en-GB" sz="1600" i="1">
                <a:solidFill>
                  <a:srgbClr val="FFFFFF"/>
                </a:solidFill>
              </a:rPr>
              <a:t> de </a:t>
            </a:r>
            <a:r>
              <a:rPr lang="en-GB" sz="1600" i="1" err="1">
                <a:solidFill>
                  <a:srgbClr val="FFFFFF"/>
                </a:solidFill>
              </a:rPr>
              <a:t>l’ITIE</a:t>
            </a:r>
            <a:r>
              <a:rPr lang="en-GB" sz="1600" i="1">
                <a:solidFill>
                  <a:srgbClr val="FFFFFF"/>
                </a:solidFill>
              </a:rPr>
              <a:t>.​</a:t>
            </a:r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21" y="935834"/>
            <a:ext cx="10905753" cy="671660"/>
          </a:xfrm>
        </p:spPr>
        <p:txBody>
          <a:bodyPr/>
          <a:lstStyle/>
          <a:p>
            <a:r>
              <a:rPr lang="nb-NO" dirty="0" err="1"/>
              <a:t>Comment</a:t>
            </a:r>
            <a:r>
              <a:rPr lang="nb-NO" dirty="0"/>
              <a:t> </a:t>
            </a:r>
            <a:r>
              <a:rPr lang="nb-NO" dirty="0" err="1"/>
              <a:t>l'ITIE</a:t>
            </a:r>
            <a:r>
              <a:rPr lang="nb-NO" dirty="0"/>
              <a:t> </a:t>
            </a:r>
            <a:r>
              <a:rPr lang="nb-NO" dirty="0" err="1"/>
              <a:t>évalue</a:t>
            </a:r>
            <a:r>
              <a:rPr lang="nb-NO" dirty="0"/>
              <a:t> les </a:t>
            </a:r>
            <a:r>
              <a:rPr lang="nb-NO" dirty="0" err="1"/>
              <a:t>progrès</a:t>
            </a:r>
            <a:endParaRPr lang="nb-NO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7979E8-9A5E-B84C-A479-575C6F438D27}"/>
              </a:ext>
            </a:extLst>
          </p:cNvPr>
          <p:cNvGrpSpPr/>
          <p:nvPr/>
        </p:nvGrpSpPr>
        <p:grpSpPr>
          <a:xfrm>
            <a:off x="684821" y="2184180"/>
            <a:ext cx="3460348" cy="3654963"/>
            <a:chOff x="8624545" y="2387950"/>
            <a:chExt cx="3460348" cy="365496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017D5-C140-364F-82EC-471CC2C76886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2541838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32C9BE8-B961-DA40-A582-B38EBC4E7F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3876216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C847B4-36D3-F646-901D-F4F79FEF2289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604" y="5193342"/>
              <a:ext cx="401053" cy="0"/>
            </a:xfrm>
            <a:prstGeom prst="line">
              <a:avLst/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8BAE3D-D044-B040-B6AC-74E14E0E38E7}"/>
                </a:ext>
              </a:extLst>
            </p:cNvPr>
            <p:cNvSpPr txBox="1"/>
            <p:nvPr/>
          </p:nvSpPr>
          <p:spPr>
            <a:xfrm>
              <a:off x="8803082" y="2387950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1.1 – 1.4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A0DED0-6DDC-F543-AE05-2227A87A0E36}"/>
                </a:ext>
              </a:extLst>
            </p:cNvPr>
            <p:cNvSpPr txBox="1"/>
            <p:nvPr/>
          </p:nvSpPr>
          <p:spPr>
            <a:xfrm>
              <a:off x="8803082" y="3722328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2 –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C5A8D9-C69D-B346-BFC5-D7894B92CD4B}"/>
                </a:ext>
              </a:extLst>
            </p:cNvPr>
            <p:cNvSpPr txBox="1"/>
            <p:nvPr/>
          </p:nvSpPr>
          <p:spPr>
            <a:xfrm>
              <a:off x="8803082" y="5039454"/>
              <a:ext cx="21807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24242"/>
                  </a:solidFill>
                </a:rPr>
                <a:t>Exigences 1.5 &amp; 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1A8115-D4DC-3F40-9B0A-E62F03787B06}"/>
                </a:ext>
              </a:extLst>
            </p:cNvPr>
            <p:cNvSpPr txBox="1"/>
            <p:nvPr/>
          </p:nvSpPr>
          <p:spPr>
            <a:xfrm>
              <a:off x="8624545" y="5704359"/>
              <a:ext cx="3460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/>
                <a:t>Évaluation</a:t>
              </a:r>
              <a:r>
                <a:rPr lang="en-GB" sz="1600" b="1" dirty="0"/>
                <a:t> des Exigences ITIE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752216DB-29E4-CC44-814B-5C7ECAF4FD7B}"/>
                </a:ext>
              </a:extLst>
            </p:cNvPr>
            <p:cNvSpPr/>
            <p:nvPr/>
          </p:nvSpPr>
          <p:spPr>
            <a:xfrm rot="5400000">
              <a:off x="9855187" y="4492886"/>
              <a:ext cx="136800" cy="2241010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2B2DD7-C40B-ED43-9C7B-714C8DD7B009}"/>
              </a:ext>
            </a:extLst>
          </p:cNvPr>
          <p:cNvGrpSpPr/>
          <p:nvPr/>
        </p:nvGrpSpPr>
        <p:grpSpPr>
          <a:xfrm>
            <a:off x="4228289" y="1761943"/>
            <a:ext cx="3262495" cy="4608267"/>
            <a:chOff x="5341463" y="1911903"/>
            <a:chExt cx="3262495" cy="46082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F0F20F-2764-FF49-8EA1-93CA990EC314}"/>
                </a:ext>
              </a:extLst>
            </p:cNvPr>
            <p:cNvGrpSpPr/>
            <p:nvPr/>
          </p:nvGrpSpPr>
          <p:grpSpPr>
            <a:xfrm>
              <a:off x="5436973" y="4563407"/>
              <a:ext cx="2180704" cy="1259870"/>
              <a:chOff x="9553835" y="3925055"/>
              <a:chExt cx="2180704" cy="1259870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DB3B43C5-B397-8A44-9B3D-6830CE8312EF}"/>
                  </a:ext>
                </a:extLst>
              </p:cNvPr>
              <p:cNvSpPr/>
              <p:nvPr/>
            </p:nvSpPr>
            <p:spPr>
              <a:xfrm flipH="1">
                <a:off x="10014252" y="3925055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042231D-F291-1648-B6AC-CF42C6DA53EA}"/>
                  </a:ext>
                </a:extLst>
              </p:cNvPr>
              <p:cNvSpPr/>
              <p:nvPr/>
            </p:nvSpPr>
            <p:spPr>
              <a:xfrm flipH="1">
                <a:off x="10014252" y="3925055"/>
                <a:ext cx="1259870" cy="1259870"/>
              </a:xfrm>
              <a:prstGeom prst="blockArc">
                <a:avLst>
                  <a:gd name="adj1" fmla="val 16228989"/>
                  <a:gd name="adj2" fmla="val 0"/>
                  <a:gd name="adj3" fmla="val 2079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2C4865-6771-964C-9FB4-9CBEB7D59EF0}"/>
                  </a:ext>
                </a:extLst>
              </p:cNvPr>
              <p:cNvSpPr txBox="1"/>
              <p:nvPr/>
            </p:nvSpPr>
            <p:spPr>
              <a:xfrm>
                <a:off x="9553835" y="4720920"/>
                <a:ext cx="2180704" cy="3077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GB" sz="1400" dirty="0" err="1">
                    <a:solidFill>
                      <a:srgbClr val="424242"/>
                    </a:solidFill>
                  </a:rPr>
                  <a:t>Résultats</a:t>
                </a:r>
                <a:r>
                  <a:rPr lang="en-GB" sz="1400" dirty="0">
                    <a:solidFill>
                      <a:srgbClr val="424242"/>
                    </a:solidFill>
                  </a:rPr>
                  <a:t> ​et impact​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B3814FE-9019-BD4B-AA32-3A692CE568FB}"/>
                </a:ext>
              </a:extLst>
            </p:cNvPr>
            <p:cNvGrpSpPr/>
            <p:nvPr/>
          </p:nvGrpSpPr>
          <p:grpSpPr>
            <a:xfrm>
              <a:off x="5436973" y="1911903"/>
              <a:ext cx="2180704" cy="1319086"/>
              <a:chOff x="9553835" y="980250"/>
              <a:chExt cx="2180704" cy="1319086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44869296-FC8F-5642-88CC-8C126E6802AA}"/>
                  </a:ext>
                </a:extLst>
              </p:cNvPr>
              <p:cNvSpPr/>
              <p:nvPr/>
            </p:nvSpPr>
            <p:spPr>
              <a:xfrm flipH="1">
                <a:off x="10014252" y="980250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F4F45B69-567A-244C-AA65-EE79B10CA2CA}"/>
                  </a:ext>
                </a:extLst>
              </p:cNvPr>
              <p:cNvSpPr/>
              <p:nvPr/>
            </p:nvSpPr>
            <p:spPr>
              <a:xfrm flipH="1">
                <a:off x="10014252" y="980250"/>
                <a:ext cx="1259870" cy="1259870"/>
              </a:xfrm>
              <a:prstGeom prst="blockArc">
                <a:avLst>
                  <a:gd name="adj1" fmla="val 12649713"/>
                  <a:gd name="adj2" fmla="val 0"/>
                  <a:gd name="adj3" fmla="val 2079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EB4ED4-2B88-434C-A8A6-98E126FF5AC6}"/>
                  </a:ext>
                </a:extLst>
              </p:cNvPr>
              <p:cNvSpPr txBox="1"/>
              <p:nvPr/>
            </p:nvSpPr>
            <p:spPr>
              <a:xfrm>
                <a:off x="9553835" y="1560672"/>
                <a:ext cx="2180704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424242"/>
                    </a:solidFill>
                  </a:rPr>
                  <a:t>Engagement des​</a:t>
                </a:r>
              </a:p>
              <a:p>
                <a:pPr algn="ctr"/>
                <a:r>
                  <a:rPr lang="en-GB" sz="1400" dirty="0">
                    <a:solidFill>
                      <a:srgbClr val="424242"/>
                    </a:solidFill>
                  </a:rPr>
                  <a:t>parties </a:t>
                </a:r>
                <a:r>
                  <a:rPr lang="en-GB" sz="1400" dirty="0" err="1">
                    <a:solidFill>
                      <a:srgbClr val="424242"/>
                    </a:solidFill>
                  </a:rPr>
                  <a:t>prenantes</a:t>
                </a:r>
                <a:r>
                  <a:rPr lang="en-GB" sz="1400" dirty="0">
                    <a:solidFill>
                      <a:srgbClr val="424242"/>
                    </a:solidFill>
                  </a:rPr>
                  <a:t>​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885160-557D-3143-9AD7-DA3D2D933FD8}"/>
                </a:ext>
              </a:extLst>
            </p:cNvPr>
            <p:cNvGrpSpPr/>
            <p:nvPr/>
          </p:nvGrpSpPr>
          <p:grpSpPr>
            <a:xfrm>
              <a:off x="5436973" y="3246281"/>
              <a:ext cx="2180704" cy="1259870"/>
              <a:chOff x="9553835" y="2508957"/>
              <a:chExt cx="2180704" cy="1259870"/>
            </a:xfrm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789B608F-0FCB-3648-9678-A0E64C29EA19}"/>
                  </a:ext>
                </a:extLst>
              </p:cNvPr>
              <p:cNvSpPr/>
              <p:nvPr/>
            </p:nvSpPr>
            <p:spPr>
              <a:xfrm flipH="1">
                <a:off x="10014252" y="2508957"/>
                <a:ext cx="1259870" cy="1259870"/>
              </a:xfrm>
              <a:prstGeom prst="blockArc">
                <a:avLst>
                  <a:gd name="adj1" fmla="val 10787830"/>
                  <a:gd name="adj2" fmla="val 0"/>
                  <a:gd name="adj3" fmla="val 20792"/>
                </a:avLst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9F126073-9A7C-BC4C-B4D8-E6A094C2A0C0}"/>
                  </a:ext>
                </a:extLst>
              </p:cNvPr>
              <p:cNvSpPr/>
              <p:nvPr/>
            </p:nvSpPr>
            <p:spPr>
              <a:xfrm flipH="1">
                <a:off x="10014252" y="2508957"/>
                <a:ext cx="1259870" cy="1259870"/>
              </a:xfrm>
              <a:prstGeom prst="blockArc">
                <a:avLst>
                  <a:gd name="adj1" fmla="val 10908067"/>
                  <a:gd name="adj2" fmla="val 0"/>
                  <a:gd name="adj3" fmla="val 20792"/>
                </a:avLst>
              </a:prstGeom>
              <a:solidFill>
                <a:srgbClr val="00C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B0FBB-7760-4742-A261-FA6511C1AEAE}"/>
                  </a:ext>
                </a:extLst>
              </p:cNvPr>
              <p:cNvSpPr txBox="1"/>
              <p:nvPr/>
            </p:nvSpPr>
            <p:spPr>
              <a:xfrm>
                <a:off x="9553835" y="3304822"/>
                <a:ext cx="218070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400" dirty="0" err="1">
                    <a:solidFill>
                      <a:srgbClr val="424242"/>
                    </a:solidFill>
                  </a:rPr>
                  <a:t>Transparence</a:t>
                </a:r>
                <a:endParaRPr lang="en-GB" sz="140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C54B89-F6A6-7F43-A901-BD6797CEAA91}"/>
                </a:ext>
              </a:extLst>
            </p:cNvPr>
            <p:cNvSpPr txBox="1"/>
            <p:nvPr/>
          </p:nvSpPr>
          <p:spPr>
            <a:xfrm>
              <a:off x="5341463" y="6181616"/>
              <a:ext cx="237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Scores des </a:t>
              </a:r>
              <a:r>
                <a:rPr lang="en-GB" sz="1600" b="1" dirty="0" err="1"/>
                <a:t>composantes</a:t>
              </a:r>
              <a:endParaRPr lang="en-GB" sz="1600" b="1" dirty="0"/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31BACB14-C69A-B741-B02B-21103FF2C6A6}"/>
                </a:ext>
              </a:extLst>
            </p:cNvPr>
            <p:cNvSpPr/>
            <p:nvPr/>
          </p:nvSpPr>
          <p:spPr>
            <a:xfrm rot="5400000">
              <a:off x="6523657" y="4813541"/>
              <a:ext cx="136800" cy="2241010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24E7461-C136-3F45-AC17-AE907DC67A2D}"/>
                </a:ext>
              </a:extLst>
            </p:cNvPr>
            <p:cNvGrpSpPr/>
            <p:nvPr/>
          </p:nvGrpSpPr>
          <p:grpSpPr>
            <a:xfrm>
              <a:off x="8202905" y="2497226"/>
              <a:ext cx="401053" cy="2649835"/>
              <a:chOff x="8202905" y="2497226"/>
              <a:chExt cx="401053" cy="264983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36F8B41-3A51-8948-8B10-C302B7863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905" y="2541838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7792A7D-D7CF-D746-9376-EAFD23B56F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905" y="5122044"/>
                <a:ext cx="401053" cy="0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94D75B1-6B84-BD48-8758-5438960D1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3958" y="2497226"/>
                <a:ext cx="0" cy="2649835"/>
              </a:xfrm>
              <a:prstGeom prst="line">
                <a:avLst/>
              </a:prstGeom>
              <a:ln w="12700">
                <a:solidFill>
                  <a:srgbClr val="42424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5249276-7F73-4841-96F3-0F83D5AF7213}"/>
              </a:ext>
            </a:extLst>
          </p:cNvPr>
          <p:cNvCxnSpPr>
            <a:cxnSpLocks/>
          </p:cNvCxnSpPr>
          <p:nvPr/>
        </p:nvCxnSpPr>
        <p:spPr>
          <a:xfrm>
            <a:off x="7089731" y="3607684"/>
            <a:ext cx="802106" cy="0"/>
          </a:xfrm>
          <a:prstGeom prst="line">
            <a:avLst/>
          </a:prstGeom>
          <a:ln w="12700">
            <a:solidFill>
              <a:srgbClr val="4242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A1DA28-6A1D-4B2E-B6B7-763B0A8402BB}"/>
              </a:ext>
            </a:extLst>
          </p:cNvPr>
          <p:cNvGrpSpPr/>
          <p:nvPr/>
        </p:nvGrpSpPr>
        <p:grpSpPr>
          <a:xfrm>
            <a:off x="8244657" y="2311794"/>
            <a:ext cx="3561186" cy="3540692"/>
            <a:chOff x="937532" y="2969650"/>
            <a:chExt cx="3561186" cy="3540692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58598D1D-EB13-40F9-98F9-EFDB653AC270}"/>
                </a:ext>
              </a:extLst>
            </p:cNvPr>
            <p:cNvSpPr/>
            <p:nvPr/>
          </p:nvSpPr>
          <p:spPr>
            <a:xfrm flipH="1">
              <a:off x="1304685" y="2969650"/>
              <a:ext cx="2697399" cy="2697399"/>
            </a:xfrm>
            <a:prstGeom prst="blockArc">
              <a:avLst>
                <a:gd name="adj1" fmla="val 10787830"/>
                <a:gd name="adj2" fmla="val 0"/>
                <a:gd name="adj3" fmla="val 20792"/>
              </a:avLst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9A12B8-0566-478A-AF4F-6F93B4FB50A0}"/>
                </a:ext>
              </a:extLst>
            </p:cNvPr>
            <p:cNvSpPr txBox="1"/>
            <p:nvPr/>
          </p:nvSpPr>
          <p:spPr>
            <a:xfrm>
              <a:off x="1662968" y="6171788"/>
              <a:ext cx="1980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Score </a:t>
              </a:r>
              <a:r>
                <a:rPr lang="en-GB" sz="1600" b="1" dirty="0" err="1"/>
                <a:t>général</a:t>
              </a:r>
              <a:r>
                <a:rPr lang="en-GB" sz="1600" b="1" dirty="0"/>
                <a:t>​</a:t>
              </a:r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9948F622-A982-4818-AE7A-7872C594DC41}"/>
                </a:ext>
              </a:extLst>
            </p:cNvPr>
            <p:cNvSpPr/>
            <p:nvPr/>
          </p:nvSpPr>
          <p:spPr>
            <a:xfrm rot="5400000">
              <a:off x="2649725" y="4070425"/>
              <a:ext cx="136800" cy="3561186"/>
            </a:xfrm>
            <a:prstGeom prst="rightBrace">
              <a:avLst>
                <a:gd name="adj1" fmla="val 60082"/>
                <a:gd name="adj2" fmla="val 49252"/>
              </a:avLst>
            </a:prstGeom>
            <a:ln w="12700">
              <a:solidFill>
                <a:srgbClr val="42424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Block Arc 60">
            <a:extLst>
              <a:ext uri="{FF2B5EF4-FFF2-40B4-BE49-F238E27FC236}">
                <a16:creationId xmlns:a16="http://schemas.microsoft.com/office/drawing/2014/main" id="{DF9376B4-FCB1-4446-9203-08C9BDB66F6C}"/>
              </a:ext>
            </a:extLst>
          </p:cNvPr>
          <p:cNvSpPr/>
          <p:nvPr/>
        </p:nvSpPr>
        <p:spPr>
          <a:xfrm flipH="1">
            <a:off x="8620034" y="2311794"/>
            <a:ext cx="2697399" cy="2697399"/>
          </a:xfrm>
          <a:prstGeom prst="blockArc">
            <a:avLst>
              <a:gd name="adj1" fmla="val 14486022"/>
              <a:gd name="adj2" fmla="val 0"/>
              <a:gd name="adj3" fmla="val 20792"/>
            </a:avLst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7453E9F3-D7B5-4278-96C3-5B52B8C83871}" vid="{87359841-E33C-4DEC-89EE-9930A39DEBC0}"/>
    </a:ext>
  </a:extLst>
</a:theme>
</file>

<file path=ppt/theme/theme2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22F89D2-8C55-8B4B-88BB-245ADC139331}" vid="{7C9ED5B2-BBF2-DF45-8D59-C876243C56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8D2786879A84C98C986A1D2FE2AC0" ma:contentTypeVersion="13" ma:contentTypeDescription="Create a new document." ma:contentTypeScope="" ma:versionID="4e0ba436f5c76d1ef9f57ea8d60c8fe7">
  <xsd:schema xmlns:xsd="http://www.w3.org/2001/XMLSchema" xmlns:xs="http://www.w3.org/2001/XMLSchema" xmlns:p="http://schemas.microsoft.com/office/2006/metadata/properties" xmlns:ns2="0c958bcd-fe3d-4310-8463-0016d19558cc" xmlns:ns3="36538d5f-f7e1-46e7-b8e6-8d0f62ce9765" targetNamespace="http://schemas.microsoft.com/office/2006/metadata/properties" ma:root="true" ma:fieldsID="2cc6feb71f337d9df6780a30d5f7c2b2" ns2:_="" ns3:_="">
    <xsd:import namespace="0c958bcd-fe3d-4310-8463-0016d19558cc"/>
    <xsd:import namespace="36538d5f-f7e1-46e7-b8e6-8d0f62ce97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The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58bcd-fe3d-4310-8463-0016d1955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Theme" ma:index="19" nillable="true" ma:displayName="Theme" ma:format="Dropdown" ma:internalName="Theme">
      <xsd:simpleType>
        <xsd:restriction base="dms:Choice">
          <xsd:enumeration value="Open data"/>
          <xsd:enumeration value="PLR"/>
          <xsd:enumeration value="SOE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38d5f-f7e1-46e7-b8e6-8d0f62ce9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e xmlns="0c958bcd-fe3d-4310-8463-0016d19558cc" xsi:nil="true"/>
  </documentManagement>
</p:properties>
</file>

<file path=customXml/itemProps1.xml><?xml version="1.0" encoding="utf-8"?>
<ds:datastoreItem xmlns:ds="http://schemas.openxmlformats.org/officeDocument/2006/customXml" ds:itemID="{A19FFA88-78E0-4592-85A0-963F233F9A31}">
  <ds:schemaRefs>
    <ds:schemaRef ds:uri="0c958bcd-fe3d-4310-8463-0016d19558cc"/>
    <ds:schemaRef ds:uri="36538d5f-f7e1-46e7-b8e6-8d0f62ce9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45A70C-BEFB-4EDC-8010-8F108CC1E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D175B1-6354-4F73-9DB3-09A21DB41E7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6538d5f-f7e1-46e7-b8e6-8d0f62ce9765"/>
    <ds:schemaRef ds:uri="0c958bcd-fe3d-4310-8463-0016d19558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1590</Words>
  <Application>Microsoft Office PowerPoint</Application>
  <PresentationFormat>Widescreen</PresentationFormat>
  <Paragraphs>260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EITItheme1</vt:lpstr>
      <vt:lpstr>EITItheme1</vt:lpstr>
      <vt:lpstr>PowerPoint Presentation</vt:lpstr>
      <vt:lpstr>Ordre du jour</vt:lpstr>
      <vt:lpstr>Nouvelles dates de Validation </vt:lpstr>
      <vt:lpstr>Pourquoi valider les pays?</vt:lpstr>
      <vt:lpstr>Changements clés </vt:lpstr>
      <vt:lpstr>Méthodologie plus nuancée</vt:lpstr>
      <vt:lpstr>Double approche </vt:lpstr>
      <vt:lpstr>Trois composantes</vt:lpstr>
      <vt:lpstr>Comment l'ITIE évalue les progrès</vt:lpstr>
      <vt:lpstr>Résultats de la Validation</vt:lpstr>
      <vt:lpstr>Exemple</vt:lpstr>
      <vt:lpstr>Points supplémentaires pour l’efficacité et durabilité de la mise en œuvre </vt:lpstr>
      <vt:lpstr>PowerPoint Presentation</vt:lpstr>
      <vt:lpstr>PowerPoint Presentation</vt:lpstr>
      <vt:lpstr>PowerPoint Presentation</vt:lpstr>
      <vt:lpstr>PowerPoint Presentation</vt:lpstr>
      <vt:lpstr>Conséquences de la Validation</vt:lpstr>
      <vt:lpstr>Procédure de Validation</vt:lpstr>
      <vt:lpstr>PowerPoint Presentation</vt:lpstr>
      <vt:lpstr>Guide de Validation</vt:lpstr>
      <vt:lpstr>Modèles de collecte de données</vt:lpstr>
      <vt:lpstr>Participation des parties prenantes (#1.1-1.4)</vt:lpstr>
      <vt:lpstr>Cartographie de la transparence (#2.1-6.4) </vt:lpstr>
      <vt:lpstr>Résultats et impact de l'ITIE (#1.5, 7.1-7.4)</vt:lpstr>
      <vt:lpstr>Implication pour la mise en œuvre </vt:lpstr>
      <vt:lpstr>Prochain atelier le 17 mars 2021</vt:lpstr>
      <vt:lpstr>La Validation renforce la mise en œuvre </vt:lpstr>
      <vt:lpstr>Fiche explicative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International Secretariat CB</dc:creator>
  <cp:lastModifiedBy>International Secretariat CB</cp:lastModifiedBy>
  <cp:revision>220</cp:revision>
  <dcterms:created xsi:type="dcterms:W3CDTF">2021-02-15T19:23:19Z</dcterms:created>
  <dcterms:modified xsi:type="dcterms:W3CDTF">2021-03-03T15:00:27Z</dcterms:modified>
</cp:coreProperties>
</file>