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42"/>
  </p:notesMasterIdLst>
  <p:sldIdLst>
    <p:sldId id="268" r:id="rId5"/>
    <p:sldId id="274" r:id="rId6"/>
    <p:sldId id="510" r:id="rId7"/>
    <p:sldId id="299" r:id="rId8"/>
    <p:sldId id="530" r:id="rId9"/>
    <p:sldId id="550" r:id="rId10"/>
    <p:sldId id="549" r:id="rId11"/>
    <p:sldId id="531" r:id="rId12"/>
    <p:sldId id="532" r:id="rId13"/>
    <p:sldId id="533" r:id="rId14"/>
    <p:sldId id="300" r:id="rId15"/>
    <p:sldId id="545" r:id="rId16"/>
    <p:sldId id="515" r:id="rId17"/>
    <p:sldId id="536" r:id="rId18"/>
    <p:sldId id="534" r:id="rId19"/>
    <p:sldId id="535" r:id="rId20"/>
    <p:sldId id="478" r:id="rId21"/>
    <p:sldId id="527" r:id="rId22"/>
    <p:sldId id="505" r:id="rId23"/>
    <p:sldId id="516" r:id="rId24"/>
    <p:sldId id="508" r:id="rId25"/>
    <p:sldId id="509" r:id="rId26"/>
    <p:sldId id="547" r:id="rId27"/>
    <p:sldId id="517" r:id="rId28"/>
    <p:sldId id="537" r:id="rId29"/>
    <p:sldId id="518" r:id="rId30"/>
    <p:sldId id="521" r:id="rId31"/>
    <p:sldId id="484" r:id="rId32"/>
    <p:sldId id="524" r:id="rId33"/>
    <p:sldId id="525" r:id="rId34"/>
    <p:sldId id="306" r:id="rId35"/>
    <p:sldId id="540" r:id="rId36"/>
    <p:sldId id="542" r:id="rId37"/>
    <p:sldId id="543" r:id="rId38"/>
    <p:sldId id="539" r:id="rId39"/>
    <p:sldId id="277" r:id="rId40"/>
    <p:sldId id="284"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win Wuadom Warden" initials="EW" lastIdx="1" clrIdx="0">
    <p:extLst>
      <p:ext uri="{19B8F6BF-5375-455C-9EA6-DF929625EA0E}">
        <p15:presenceInfo xmlns:p15="http://schemas.microsoft.com/office/powerpoint/2012/main" userId="S::ewarden@eiti.org::0631b0cd-48f9-4aa4-b50f-875a7be10e5e" providerId="AD"/>
      </p:ext>
    </p:extLst>
  </p:cmAuthor>
  <p:cmAuthor id="2" name="EWW - EITI International Secretariat" initials="EWW" lastIdx="4" clrIdx="1">
    <p:extLst>
      <p:ext uri="{19B8F6BF-5375-455C-9EA6-DF929625EA0E}">
        <p15:presenceInfo xmlns:p15="http://schemas.microsoft.com/office/powerpoint/2012/main" userId="EWW - EITI International Secretariat" providerId="None"/>
      </p:ext>
    </p:extLst>
  </p:cmAuthor>
  <p:cmAuthor id="3" name="International Secretariat CB" initials="CB" lastIdx="4" clrIdx="2">
    <p:extLst>
      <p:ext uri="{19B8F6BF-5375-455C-9EA6-DF929625EA0E}">
        <p15:presenceInfo xmlns:p15="http://schemas.microsoft.com/office/powerpoint/2012/main" userId="International Secretariat CB"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5B8C"/>
    <a:srgbClr val="2C8536"/>
    <a:srgbClr val="EBEBEB"/>
    <a:srgbClr val="00C3F0"/>
    <a:srgbClr val="002157"/>
    <a:srgbClr val="EBCB9F"/>
    <a:srgbClr val="6D5339"/>
    <a:srgbClr val="0090BF"/>
    <a:srgbClr val="0090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973F5E-57EE-4C3C-90B8-A48E327C1A7A}" v="1" dt="2020-12-04T11:31:57.640"/>
    <p1510:client id="{596A7A33-7EF0-458A-8F3B-F59F48DD18CE}" v="55" dt="2020-12-03T10:05:06.3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48"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20819A-7BD5-41D5-92F4-201D4345DB6D}" type="doc">
      <dgm:prSet loTypeId="urn:diagrams.loki3.com/BracketList" loCatId="list" qsTypeId="urn:microsoft.com/office/officeart/2005/8/quickstyle/simple1" qsCatId="simple" csTypeId="urn:microsoft.com/office/officeart/2005/8/colors/accent1_2" csCatId="accent1" phldr="1"/>
      <dgm:spPr/>
      <dgm:t>
        <a:bodyPr/>
        <a:lstStyle/>
        <a:p>
          <a:endParaRPr lang="en-GB"/>
        </a:p>
      </dgm:t>
    </dgm:pt>
    <dgm:pt modelId="{AAAA0C8B-C9E2-45B7-8726-03FA3EE47323}">
      <dgm:prSet phldrT="[Text]"/>
      <dgm:spPr/>
      <dgm:t>
        <a:bodyPr/>
        <a:lstStyle/>
        <a:p>
          <a:r>
            <a:rPr lang="en-GB"/>
            <a:t>Improve governance</a:t>
          </a:r>
        </a:p>
      </dgm:t>
    </dgm:pt>
    <dgm:pt modelId="{77558169-CCF5-49EC-BBC4-44982DA6CF81}" type="parTrans" cxnId="{1842DDBB-3D78-42E4-A6A4-FB9CC11D1658}">
      <dgm:prSet/>
      <dgm:spPr/>
      <dgm:t>
        <a:bodyPr/>
        <a:lstStyle/>
        <a:p>
          <a:endParaRPr lang="en-GB"/>
        </a:p>
      </dgm:t>
    </dgm:pt>
    <dgm:pt modelId="{1C620AF9-D5A0-458A-B07F-320AD1211F0B}" type="sibTrans" cxnId="{1842DDBB-3D78-42E4-A6A4-FB9CC11D1658}">
      <dgm:prSet/>
      <dgm:spPr/>
      <dgm:t>
        <a:bodyPr/>
        <a:lstStyle/>
        <a:p>
          <a:endParaRPr lang="en-GB"/>
        </a:p>
      </dgm:t>
    </dgm:pt>
    <dgm:pt modelId="{87E1A119-549E-42A2-BB11-B5F9D41C13EF}">
      <dgm:prSet phldrT="[Text]"/>
      <dgm:spPr/>
      <dgm:t>
        <a:bodyPr/>
        <a:lstStyle/>
        <a:p>
          <a:r>
            <a:rPr lang="en-GB"/>
            <a:t>Issue recommendations from the review of law and practice of oil, gas and mining. Improvements to legal framework &amp; oversight of sector. </a:t>
          </a:r>
        </a:p>
      </dgm:t>
    </dgm:pt>
    <dgm:pt modelId="{E162CD94-8643-4F3E-A44F-0B79C95063F5}" type="parTrans" cxnId="{33CB5B9A-E8D4-4755-975B-5A47253DA062}">
      <dgm:prSet/>
      <dgm:spPr/>
      <dgm:t>
        <a:bodyPr/>
        <a:lstStyle/>
        <a:p>
          <a:endParaRPr lang="en-GB"/>
        </a:p>
      </dgm:t>
    </dgm:pt>
    <dgm:pt modelId="{C023C2C8-2C5D-4379-9875-14F63114E02B}" type="sibTrans" cxnId="{33CB5B9A-E8D4-4755-975B-5A47253DA062}">
      <dgm:prSet/>
      <dgm:spPr/>
      <dgm:t>
        <a:bodyPr/>
        <a:lstStyle/>
        <a:p>
          <a:endParaRPr lang="en-GB"/>
        </a:p>
      </dgm:t>
    </dgm:pt>
    <dgm:pt modelId="{9DDC9D09-A523-408E-A3F9-84056E7248E8}">
      <dgm:prSet phldrT="[Text]"/>
      <dgm:spPr/>
      <dgm:t>
        <a:bodyPr/>
        <a:lstStyle/>
        <a:p>
          <a:r>
            <a:rPr lang="en-GB"/>
            <a:t>Improve public financial management</a:t>
          </a:r>
        </a:p>
      </dgm:t>
    </dgm:pt>
    <dgm:pt modelId="{E768D2E2-09B3-44F9-A46F-4290D94F07A2}" type="parTrans" cxnId="{CCB47D3C-5E48-48B6-A8B7-BAFCDA7494E2}">
      <dgm:prSet/>
      <dgm:spPr/>
      <dgm:t>
        <a:bodyPr/>
        <a:lstStyle/>
        <a:p>
          <a:endParaRPr lang="en-GB"/>
        </a:p>
      </dgm:t>
    </dgm:pt>
    <dgm:pt modelId="{864E8F63-9CBE-46BB-8F4D-97233C77DF7D}" type="sibTrans" cxnId="{CCB47D3C-5E48-48B6-A8B7-BAFCDA7494E2}">
      <dgm:prSet/>
      <dgm:spPr/>
      <dgm:t>
        <a:bodyPr/>
        <a:lstStyle/>
        <a:p>
          <a:endParaRPr lang="en-GB"/>
        </a:p>
      </dgm:t>
    </dgm:pt>
    <dgm:pt modelId="{EAD3E1C1-F5C1-42F4-AFE8-5DD065A06A52}">
      <dgm:prSet phldrT="[Text]"/>
      <dgm:spPr/>
      <dgm:t>
        <a:bodyPr/>
        <a:lstStyle/>
        <a:p>
          <a:r>
            <a:rPr lang="en-GB"/>
            <a:t>Recommendations to tax authority on lessons learned from EITI reporting – how can improve tax and non-tax collection and allocation?</a:t>
          </a:r>
        </a:p>
      </dgm:t>
    </dgm:pt>
    <dgm:pt modelId="{A7FAFF5C-A838-4E5A-B821-9A0EC7DC042D}" type="parTrans" cxnId="{DFD67F4B-2184-4234-AC53-2DD7EA88A2EC}">
      <dgm:prSet/>
      <dgm:spPr/>
      <dgm:t>
        <a:bodyPr/>
        <a:lstStyle/>
        <a:p>
          <a:endParaRPr lang="en-GB"/>
        </a:p>
      </dgm:t>
    </dgm:pt>
    <dgm:pt modelId="{280D15D0-64F3-4826-B602-0DE68AEF7DA0}" type="sibTrans" cxnId="{DFD67F4B-2184-4234-AC53-2DD7EA88A2EC}">
      <dgm:prSet/>
      <dgm:spPr/>
      <dgm:t>
        <a:bodyPr/>
        <a:lstStyle/>
        <a:p>
          <a:endParaRPr lang="en-GB"/>
        </a:p>
      </dgm:t>
    </dgm:pt>
    <dgm:pt modelId="{4A0328D0-4D5D-4C4E-8B8A-DAF643AE6824}">
      <dgm:prSet phldrT="[Text]"/>
      <dgm:spPr/>
      <dgm:t>
        <a:bodyPr/>
        <a:lstStyle/>
        <a:p>
          <a:r>
            <a:rPr lang="en-GB"/>
            <a:t>Oversight of improvements to geo-mapping</a:t>
          </a:r>
        </a:p>
      </dgm:t>
    </dgm:pt>
    <dgm:pt modelId="{1E47BC8C-CBC2-47DC-8426-7D7427DE7468}" type="parTrans" cxnId="{F80E6FAF-E330-4D1B-90AE-BA005B163C18}">
      <dgm:prSet/>
      <dgm:spPr/>
      <dgm:t>
        <a:bodyPr/>
        <a:lstStyle/>
        <a:p>
          <a:endParaRPr lang="en-GB"/>
        </a:p>
      </dgm:t>
    </dgm:pt>
    <dgm:pt modelId="{586A4FA6-4345-4BD5-921D-A5E3F5496B60}" type="sibTrans" cxnId="{F80E6FAF-E330-4D1B-90AE-BA005B163C18}">
      <dgm:prSet/>
      <dgm:spPr/>
      <dgm:t>
        <a:bodyPr/>
        <a:lstStyle/>
        <a:p>
          <a:endParaRPr lang="en-GB"/>
        </a:p>
      </dgm:t>
    </dgm:pt>
    <dgm:pt modelId="{40D172FA-DD13-44B7-85BB-899C8594BB4F}">
      <dgm:prSet phldrT="[Text]"/>
      <dgm:spPr/>
      <dgm:t>
        <a:bodyPr/>
        <a:lstStyle/>
        <a:p>
          <a:r>
            <a:rPr lang="en-GB"/>
            <a:t>Explore with reporting entities if payments data can be published in real time, or quarterly, per company (and project). </a:t>
          </a:r>
        </a:p>
      </dgm:t>
    </dgm:pt>
    <dgm:pt modelId="{4AACA509-E90B-4575-9E53-1E0EFD24297A}" type="parTrans" cxnId="{EADBF2B7-A45D-40A6-9FF4-8DDD8075D1EC}">
      <dgm:prSet/>
      <dgm:spPr/>
      <dgm:t>
        <a:bodyPr/>
        <a:lstStyle/>
        <a:p>
          <a:endParaRPr lang="en-GB"/>
        </a:p>
      </dgm:t>
    </dgm:pt>
    <dgm:pt modelId="{B1C7DCE0-E337-4979-8765-9F54EF06D429}" type="sibTrans" cxnId="{EADBF2B7-A45D-40A6-9FF4-8DDD8075D1EC}">
      <dgm:prSet/>
      <dgm:spPr/>
      <dgm:t>
        <a:bodyPr/>
        <a:lstStyle/>
        <a:p>
          <a:endParaRPr lang="en-GB"/>
        </a:p>
      </dgm:t>
    </dgm:pt>
    <dgm:pt modelId="{9D410E00-B320-4287-9805-598EB5B1A2EC}" type="pres">
      <dgm:prSet presAssocID="{C820819A-7BD5-41D5-92F4-201D4345DB6D}" presName="Name0" presStyleCnt="0">
        <dgm:presLayoutVars>
          <dgm:dir/>
          <dgm:animLvl val="lvl"/>
          <dgm:resizeHandles val="exact"/>
        </dgm:presLayoutVars>
      </dgm:prSet>
      <dgm:spPr/>
    </dgm:pt>
    <dgm:pt modelId="{88BFF7DD-69A9-4D91-AE2E-CADA41F6ECE5}" type="pres">
      <dgm:prSet presAssocID="{AAAA0C8B-C9E2-45B7-8726-03FA3EE47323}" presName="linNode" presStyleCnt="0"/>
      <dgm:spPr/>
    </dgm:pt>
    <dgm:pt modelId="{9E07CB08-F035-4361-82AF-9DB0F109294C}" type="pres">
      <dgm:prSet presAssocID="{AAAA0C8B-C9E2-45B7-8726-03FA3EE47323}" presName="parTx" presStyleLbl="revTx" presStyleIdx="0" presStyleCnt="2">
        <dgm:presLayoutVars>
          <dgm:chMax val="1"/>
          <dgm:bulletEnabled val="1"/>
        </dgm:presLayoutVars>
      </dgm:prSet>
      <dgm:spPr/>
    </dgm:pt>
    <dgm:pt modelId="{6177CEE3-4F2B-4913-B27A-C1D25C58B163}" type="pres">
      <dgm:prSet presAssocID="{AAAA0C8B-C9E2-45B7-8726-03FA3EE47323}" presName="bracket" presStyleLbl="parChTrans1D1" presStyleIdx="0" presStyleCnt="2"/>
      <dgm:spPr/>
    </dgm:pt>
    <dgm:pt modelId="{0734AD7F-3ADC-4180-910D-76459711E0DD}" type="pres">
      <dgm:prSet presAssocID="{AAAA0C8B-C9E2-45B7-8726-03FA3EE47323}" presName="spH" presStyleCnt="0"/>
      <dgm:spPr/>
    </dgm:pt>
    <dgm:pt modelId="{F96A933E-BA95-4725-B861-94A558BCFBDD}" type="pres">
      <dgm:prSet presAssocID="{AAAA0C8B-C9E2-45B7-8726-03FA3EE47323}" presName="desTx" presStyleLbl="node1" presStyleIdx="0" presStyleCnt="2">
        <dgm:presLayoutVars>
          <dgm:bulletEnabled val="1"/>
        </dgm:presLayoutVars>
      </dgm:prSet>
      <dgm:spPr/>
    </dgm:pt>
    <dgm:pt modelId="{E1E14E4A-90E3-465A-BE1B-309140E054BF}" type="pres">
      <dgm:prSet presAssocID="{1C620AF9-D5A0-458A-B07F-320AD1211F0B}" presName="spV" presStyleCnt="0"/>
      <dgm:spPr/>
    </dgm:pt>
    <dgm:pt modelId="{FB7102C1-0E72-4D23-9337-E28442731E80}" type="pres">
      <dgm:prSet presAssocID="{9DDC9D09-A523-408E-A3F9-84056E7248E8}" presName="linNode" presStyleCnt="0"/>
      <dgm:spPr/>
    </dgm:pt>
    <dgm:pt modelId="{0D2E3C1D-FD59-4403-9F35-24198DA5D4B2}" type="pres">
      <dgm:prSet presAssocID="{9DDC9D09-A523-408E-A3F9-84056E7248E8}" presName="parTx" presStyleLbl="revTx" presStyleIdx="1" presStyleCnt="2">
        <dgm:presLayoutVars>
          <dgm:chMax val="1"/>
          <dgm:bulletEnabled val="1"/>
        </dgm:presLayoutVars>
      </dgm:prSet>
      <dgm:spPr/>
    </dgm:pt>
    <dgm:pt modelId="{AAD40DDF-9161-4464-9D37-9821F545F8FF}" type="pres">
      <dgm:prSet presAssocID="{9DDC9D09-A523-408E-A3F9-84056E7248E8}" presName="bracket" presStyleLbl="parChTrans1D1" presStyleIdx="1" presStyleCnt="2"/>
      <dgm:spPr/>
    </dgm:pt>
    <dgm:pt modelId="{3CCC2249-35B6-4676-B6C9-2168D245E313}" type="pres">
      <dgm:prSet presAssocID="{9DDC9D09-A523-408E-A3F9-84056E7248E8}" presName="spH" presStyleCnt="0"/>
      <dgm:spPr/>
    </dgm:pt>
    <dgm:pt modelId="{60E13CB0-5C96-4767-B0F2-62099FCF9E42}" type="pres">
      <dgm:prSet presAssocID="{9DDC9D09-A523-408E-A3F9-84056E7248E8}" presName="desTx" presStyleLbl="node1" presStyleIdx="1" presStyleCnt="2">
        <dgm:presLayoutVars>
          <dgm:bulletEnabled val="1"/>
        </dgm:presLayoutVars>
      </dgm:prSet>
      <dgm:spPr/>
    </dgm:pt>
  </dgm:ptLst>
  <dgm:cxnLst>
    <dgm:cxn modelId="{8004E02F-7D90-41CA-AEA8-4AF75CEB186E}" type="presOf" srcId="{9DDC9D09-A523-408E-A3F9-84056E7248E8}" destId="{0D2E3C1D-FD59-4403-9F35-24198DA5D4B2}" srcOrd="0" destOrd="0" presId="urn:diagrams.loki3.com/BracketList"/>
    <dgm:cxn modelId="{CCB47D3C-5E48-48B6-A8B7-BAFCDA7494E2}" srcId="{C820819A-7BD5-41D5-92F4-201D4345DB6D}" destId="{9DDC9D09-A523-408E-A3F9-84056E7248E8}" srcOrd="1" destOrd="0" parTransId="{E768D2E2-09B3-44F9-A46F-4290D94F07A2}" sibTransId="{864E8F63-9CBE-46BB-8F4D-97233C77DF7D}"/>
    <dgm:cxn modelId="{CBE17F3F-CA42-4116-BA16-D543597B8379}" type="presOf" srcId="{87E1A119-549E-42A2-BB11-B5F9D41C13EF}" destId="{F96A933E-BA95-4725-B861-94A558BCFBDD}" srcOrd="0" destOrd="0" presId="urn:diagrams.loki3.com/BracketList"/>
    <dgm:cxn modelId="{8FDBF06A-7AF6-484F-8E9C-0B96A011B112}" type="presOf" srcId="{C820819A-7BD5-41D5-92F4-201D4345DB6D}" destId="{9D410E00-B320-4287-9805-598EB5B1A2EC}" srcOrd="0" destOrd="0" presId="urn:diagrams.loki3.com/BracketList"/>
    <dgm:cxn modelId="{DFD67F4B-2184-4234-AC53-2DD7EA88A2EC}" srcId="{9DDC9D09-A523-408E-A3F9-84056E7248E8}" destId="{EAD3E1C1-F5C1-42F4-AFE8-5DD065A06A52}" srcOrd="0" destOrd="0" parTransId="{A7FAFF5C-A838-4E5A-B821-9A0EC7DC042D}" sibTransId="{280D15D0-64F3-4826-B602-0DE68AEF7DA0}"/>
    <dgm:cxn modelId="{8A1C4481-9E60-4A16-AE9D-B5DBC07DB47D}" type="presOf" srcId="{40D172FA-DD13-44B7-85BB-899C8594BB4F}" destId="{60E13CB0-5C96-4767-B0F2-62099FCF9E42}" srcOrd="0" destOrd="1" presId="urn:diagrams.loki3.com/BracketList"/>
    <dgm:cxn modelId="{33CB5B9A-E8D4-4755-975B-5A47253DA062}" srcId="{AAAA0C8B-C9E2-45B7-8726-03FA3EE47323}" destId="{87E1A119-549E-42A2-BB11-B5F9D41C13EF}" srcOrd="0" destOrd="0" parTransId="{E162CD94-8643-4F3E-A44F-0B79C95063F5}" sibTransId="{C023C2C8-2C5D-4379-9875-14F63114E02B}"/>
    <dgm:cxn modelId="{F80E6FAF-E330-4D1B-90AE-BA005B163C18}" srcId="{AAAA0C8B-C9E2-45B7-8726-03FA3EE47323}" destId="{4A0328D0-4D5D-4C4E-8B8A-DAF643AE6824}" srcOrd="1" destOrd="0" parTransId="{1E47BC8C-CBC2-47DC-8426-7D7427DE7468}" sibTransId="{586A4FA6-4345-4BD5-921D-A5E3F5496B60}"/>
    <dgm:cxn modelId="{EADBF2B7-A45D-40A6-9FF4-8DDD8075D1EC}" srcId="{9DDC9D09-A523-408E-A3F9-84056E7248E8}" destId="{40D172FA-DD13-44B7-85BB-899C8594BB4F}" srcOrd="1" destOrd="0" parTransId="{4AACA509-E90B-4575-9E53-1E0EFD24297A}" sibTransId="{B1C7DCE0-E337-4979-8765-9F54EF06D429}"/>
    <dgm:cxn modelId="{1842DDBB-3D78-42E4-A6A4-FB9CC11D1658}" srcId="{C820819A-7BD5-41D5-92F4-201D4345DB6D}" destId="{AAAA0C8B-C9E2-45B7-8726-03FA3EE47323}" srcOrd="0" destOrd="0" parTransId="{77558169-CCF5-49EC-BBC4-44982DA6CF81}" sibTransId="{1C620AF9-D5A0-458A-B07F-320AD1211F0B}"/>
    <dgm:cxn modelId="{C58B84C5-58E6-4FD5-89E8-F666B4AB85B5}" type="presOf" srcId="{AAAA0C8B-C9E2-45B7-8726-03FA3EE47323}" destId="{9E07CB08-F035-4361-82AF-9DB0F109294C}" srcOrd="0" destOrd="0" presId="urn:diagrams.loki3.com/BracketList"/>
    <dgm:cxn modelId="{8C1EE7EA-2DC2-4038-8CD9-0FFFBD8CFF3A}" type="presOf" srcId="{EAD3E1C1-F5C1-42F4-AFE8-5DD065A06A52}" destId="{60E13CB0-5C96-4767-B0F2-62099FCF9E42}" srcOrd="0" destOrd="0" presId="urn:diagrams.loki3.com/BracketList"/>
    <dgm:cxn modelId="{C1EABAFC-55CF-47C6-94C9-23A40355BEF0}" type="presOf" srcId="{4A0328D0-4D5D-4C4E-8B8A-DAF643AE6824}" destId="{F96A933E-BA95-4725-B861-94A558BCFBDD}" srcOrd="0" destOrd="1" presId="urn:diagrams.loki3.com/BracketList"/>
    <dgm:cxn modelId="{036901CB-D77B-44B2-B493-A5422B365C61}" type="presParOf" srcId="{9D410E00-B320-4287-9805-598EB5B1A2EC}" destId="{88BFF7DD-69A9-4D91-AE2E-CADA41F6ECE5}" srcOrd="0" destOrd="0" presId="urn:diagrams.loki3.com/BracketList"/>
    <dgm:cxn modelId="{3222B9C0-D8EE-4B67-B709-C38360154FD2}" type="presParOf" srcId="{88BFF7DD-69A9-4D91-AE2E-CADA41F6ECE5}" destId="{9E07CB08-F035-4361-82AF-9DB0F109294C}" srcOrd="0" destOrd="0" presId="urn:diagrams.loki3.com/BracketList"/>
    <dgm:cxn modelId="{E4C31E72-D08B-4A4B-8DE4-F6723C74DD02}" type="presParOf" srcId="{88BFF7DD-69A9-4D91-AE2E-CADA41F6ECE5}" destId="{6177CEE3-4F2B-4913-B27A-C1D25C58B163}" srcOrd="1" destOrd="0" presId="urn:diagrams.loki3.com/BracketList"/>
    <dgm:cxn modelId="{9F39B1C9-AD9F-40A8-8254-54069046B6FE}" type="presParOf" srcId="{88BFF7DD-69A9-4D91-AE2E-CADA41F6ECE5}" destId="{0734AD7F-3ADC-4180-910D-76459711E0DD}" srcOrd="2" destOrd="0" presId="urn:diagrams.loki3.com/BracketList"/>
    <dgm:cxn modelId="{E2CB3D79-C5EC-43C2-8733-E47BA8F7909F}" type="presParOf" srcId="{88BFF7DD-69A9-4D91-AE2E-CADA41F6ECE5}" destId="{F96A933E-BA95-4725-B861-94A558BCFBDD}" srcOrd="3" destOrd="0" presId="urn:diagrams.loki3.com/BracketList"/>
    <dgm:cxn modelId="{BD9A6A7F-1908-482F-97DF-043A365D43AE}" type="presParOf" srcId="{9D410E00-B320-4287-9805-598EB5B1A2EC}" destId="{E1E14E4A-90E3-465A-BE1B-309140E054BF}" srcOrd="1" destOrd="0" presId="urn:diagrams.loki3.com/BracketList"/>
    <dgm:cxn modelId="{82C08044-DDC3-49B3-A53F-FB525449BC76}" type="presParOf" srcId="{9D410E00-B320-4287-9805-598EB5B1A2EC}" destId="{FB7102C1-0E72-4D23-9337-E28442731E80}" srcOrd="2" destOrd="0" presId="urn:diagrams.loki3.com/BracketList"/>
    <dgm:cxn modelId="{ED33A3BE-21E6-4077-8A8A-750C296C1F03}" type="presParOf" srcId="{FB7102C1-0E72-4D23-9337-E28442731E80}" destId="{0D2E3C1D-FD59-4403-9F35-24198DA5D4B2}" srcOrd="0" destOrd="0" presId="urn:diagrams.loki3.com/BracketList"/>
    <dgm:cxn modelId="{E86BF6A3-2E72-40D1-A3E6-57EBE58B15F6}" type="presParOf" srcId="{FB7102C1-0E72-4D23-9337-E28442731E80}" destId="{AAD40DDF-9161-4464-9D37-9821F545F8FF}" srcOrd="1" destOrd="0" presId="urn:diagrams.loki3.com/BracketList"/>
    <dgm:cxn modelId="{72AD56EC-7C02-4988-A15E-2AD3228F2C6E}" type="presParOf" srcId="{FB7102C1-0E72-4D23-9337-E28442731E80}" destId="{3CCC2249-35B6-4676-B6C9-2168D245E313}" srcOrd="2" destOrd="0" presId="urn:diagrams.loki3.com/BracketList"/>
    <dgm:cxn modelId="{7F4CE2EB-D249-4B47-AC60-E83CB9C0745C}" type="presParOf" srcId="{FB7102C1-0E72-4D23-9337-E28442731E80}" destId="{60E13CB0-5C96-4767-B0F2-62099FCF9E42}"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20819A-7BD5-41D5-92F4-201D4345DB6D}" type="doc">
      <dgm:prSet loTypeId="urn:diagrams.loki3.com/BracketList" loCatId="list" qsTypeId="urn:microsoft.com/office/officeart/2005/8/quickstyle/simple1" qsCatId="simple" csTypeId="urn:microsoft.com/office/officeart/2005/8/colors/accent1_2" csCatId="accent1" phldr="1"/>
      <dgm:spPr/>
      <dgm:t>
        <a:bodyPr/>
        <a:lstStyle/>
        <a:p>
          <a:endParaRPr lang="en-GB"/>
        </a:p>
      </dgm:t>
    </dgm:pt>
    <dgm:pt modelId="{AAAA0C8B-C9E2-45B7-8726-03FA3EE47323}">
      <dgm:prSet phldrT="[Text]"/>
      <dgm:spPr/>
      <dgm:t>
        <a:bodyPr/>
        <a:lstStyle/>
        <a:p>
          <a:r>
            <a:rPr lang="en-GB"/>
            <a:t>Gauge environmental impact</a:t>
          </a:r>
        </a:p>
      </dgm:t>
    </dgm:pt>
    <dgm:pt modelId="{77558169-CCF5-49EC-BBC4-44982DA6CF81}" type="parTrans" cxnId="{1842DDBB-3D78-42E4-A6A4-FB9CC11D1658}">
      <dgm:prSet/>
      <dgm:spPr/>
      <dgm:t>
        <a:bodyPr/>
        <a:lstStyle/>
        <a:p>
          <a:endParaRPr lang="en-GB"/>
        </a:p>
      </dgm:t>
    </dgm:pt>
    <dgm:pt modelId="{1C620AF9-D5A0-458A-B07F-320AD1211F0B}" type="sibTrans" cxnId="{1842DDBB-3D78-42E4-A6A4-FB9CC11D1658}">
      <dgm:prSet/>
      <dgm:spPr/>
      <dgm:t>
        <a:bodyPr/>
        <a:lstStyle/>
        <a:p>
          <a:endParaRPr lang="en-GB"/>
        </a:p>
      </dgm:t>
    </dgm:pt>
    <dgm:pt modelId="{87E1A119-549E-42A2-BB11-B5F9D41C13EF}">
      <dgm:prSet phldrT="[Text]"/>
      <dgm:spPr/>
      <dgm:t>
        <a:bodyPr/>
        <a:lstStyle/>
        <a:p>
          <a:r>
            <a:rPr lang="en-GB"/>
            <a:t>Review environmental standards, rules and practice in EI. Issue recommendations on improving and aligning with international standards. </a:t>
          </a:r>
        </a:p>
      </dgm:t>
    </dgm:pt>
    <dgm:pt modelId="{E162CD94-8643-4F3E-A44F-0B79C95063F5}" type="parTrans" cxnId="{33CB5B9A-E8D4-4755-975B-5A47253DA062}">
      <dgm:prSet/>
      <dgm:spPr/>
      <dgm:t>
        <a:bodyPr/>
        <a:lstStyle/>
        <a:p>
          <a:endParaRPr lang="en-GB"/>
        </a:p>
      </dgm:t>
    </dgm:pt>
    <dgm:pt modelId="{C023C2C8-2C5D-4379-9875-14F63114E02B}" type="sibTrans" cxnId="{33CB5B9A-E8D4-4755-975B-5A47253DA062}">
      <dgm:prSet/>
      <dgm:spPr/>
      <dgm:t>
        <a:bodyPr/>
        <a:lstStyle/>
        <a:p>
          <a:endParaRPr lang="en-GB"/>
        </a:p>
      </dgm:t>
    </dgm:pt>
    <dgm:pt modelId="{9DDC9D09-A523-408E-A3F9-84056E7248E8}">
      <dgm:prSet phldrT="[Text]"/>
      <dgm:spPr/>
      <dgm:t>
        <a:bodyPr/>
        <a:lstStyle/>
        <a:p>
          <a:r>
            <a:rPr lang="en-GB"/>
            <a:t>Improve public understanding of EI</a:t>
          </a:r>
        </a:p>
      </dgm:t>
    </dgm:pt>
    <dgm:pt modelId="{E768D2E2-09B3-44F9-A46F-4290D94F07A2}" type="parTrans" cxnId="{CCB47D3C-5E48-48B6-A8B7-BAFCDA7494E2}">
      <dgm:prSet/>
      <dgm:spPr/>
      <dgm:t>
        <a:bodyPr/>
        <a:lstStyle/>
        <a:p>
          <a:endParaRPr lang="en-GB"/>
        </a:p>
      </dgm:t>
    </dgm:pt>
    <dgm:pt modelId="{864E8F63-9CBE-46BB-8F4D-97233C77DF7D}" type="sibTrans" cxnId="{CCB47D3C-5E48-48B6-A8B7-BAFCDA7494E2}">
      <dgm:prSet/>
      <dgm:spPr/>
      <dgm:t>
        <a:bodyPr/>
        <a:lstStyle/>
        <a:p>
          <a:endParaRPr lang="en-GB"/>
        </a:p>
      </dgm:t>
    </dgm:pt>
    <dgm:pt modelId="{EAD3E1C1-F5C1-42F4-AFE8-5DD065A06A52}">
      <dgm:prSet phldrT="[Text]"/>
      <dgm:spPr/>
      <dgm:t>
        <a:bodyPr/>
        <a:lstStyle/>
        <a:p>
          <a:r>
            <a:rPr lang="en-GB"/>
            <a:t>Brief parliamentarians on key issues of EI: current status, functioning, challenges and improvements</a:t>
          </a:r>
        </a:p>
      </dgm:t>
    </dgm:pt>
    <dgm:pt modelId="{A7FAFF5C-A838-4E5A-B821-9A0EC7DC042D}" type="parTrans" cxnId="{DFD67F4B-2184-4234-AC53-2DD7EA88A2EC}">
      <dgm:prSet/>
      <dgm:spPr/>
      <dgm:t>
        <a:bodyPr/>
        <a:lstStyle/>
        <a:p>
          <a:endParaRPr lang="en-GB"/>
        </a:p>
      </dgm:t>
    </dgm:pt>
    <dgm:pt modelId="{280D15D0-64F3-4826-B602-0DE68AEF7DA0}" type="sibTrans" cxnId="{DFD67F4B-2184-4234-AC53-2DD7EA88A2EC}">
      <dgm:prSet/>
      <dgm:spPr/>
      <dgm:t>
        <a:bodyPr/>
        <a:lstStyle/>
        <a:p>
          <a:endParaRPr lang="en-GB"/>
        </a:p>
      </dgm:t>
    </dgm:pt>
    <dgm:pt modelId="{628709EC-77B8-4B9A-B8E7-F51A13423B5E}">
      <dgm:prSet phldrT="[Text]"/>
      <dgm:spPr/>
      <dgm:t>
        <a:bodyPr/>
        <a:lstStyle/>
        <a:p>
          <a:r>
            <a:rPr lang="en-GB"/>
            <a:t>Oversight of actions taken on reduction of impacts of oil</a:t>
          </a:r>
        </a:p>
      </dgm:t>
    </dgm:pt>
    <dgm:pt modelId="{52885076-4940-4BA9-804E-DDEAC73244C6}" type="parTrans" cxnId="{C1321FA9-2090-4682-AAF8-360542386929}">
      <dgm:prSet/>
      <dgm:spPr/>
      <dgm:t>
        <a:bodyPr/>
        <a:lstStyle/>
        <a:p>
          <a:endParaRPr lang="en-GB"/>
        </a:p>
      </dgm:t>
    </dgm:pt>
    <dgm:pt modelId="{0E1C843A-DDEC-4C57-A5F9-5F3848FF3135}" type="sibTrans" cxnId="{C1321FA9-2090-4682-AAF8-360542386929}">
      <dgm:prSet/>
      <dgm:spPr/>
      <dgm:t>
        <a:bodyPr/>
        <a:lstStyle/>
        <a:p>
          <a:endParaRPr lang="en-GB"/>
        </a:p>
      </dgm:t>
    </dgm:pt>
    <dgm:pt modelId="{F9F7609A-F66B-46BB-A2DD-92157604042A}">
      <dgm:prSet phldrT="[Text]"/>
      <dgm:spPr/>
      <dgm:t>
        <a:bodyPr/>
        <a:lstStyle/>
        <a:p>
          <a:r>
            <a:rPr lang="en-GB"/>
            <a:t>Present key contributions and challenges of EI sector, how these are being addressed. Engage with reporting entities. Regular oversight report on progress. </a:t>
          </a:r>
        </a:p>
      </dgm:t>
    </dgm:pt>
    <dgm:pt modelId="{AE591B1C-9AE8-49CC-B8C7-8FDE21BC5631}" type="parTrans" cxnId="{E6FE6082-BF00-4BD5-8436-E4F252478217}">
      <dgm:prSet/>
      <dgm:spPr/>
      <dgm:t>
        <a:bodyPr/>
        <a:lstStyle/>
        <a:p>
          <a:endParaRPr lang="en-GB"/>
        </a:p>
      </dgm:t>
    </dgm:pt>
    <dgm:pt modelId="{71616201-C105-4730-AB99-59A7B74C7A55}" type="sibTrans" cxnId="{E6FE6082-BF00-4BD5-8436-E4F252478217}">
      <dgm:prSet/>
      <dgm:spPr/>
      <dgm:t>
        <a:bodyPr/>
        <a:lstStyle/>
        <a:p>
          <a:endParaRPr lang="en-GB"/>
        </a:p>
      </dgm:t>
    </dgm:pt>
    <dgm:pt modelId="{9D410E00-B320-4287-9805-598EB5B1A2EC}" type="pres">
      <dgm:prSet presAssocID="{C820819A-7BD5-41D5-92F4-201D4345DB6D}" presName="Name0" presStyleCnt="0">
        <dgm:presLayoutVars>
          <dgm:dir/>
          <dgm:animLvl val="lvl"/>
          <dgm:resizeHandles val="exact"/>
        </dgm:presLayoutVars>
      </dgm:prSet>
      <dgm:spPr/>
    </dgm:pt>
    <dgm:pt modelId="{88BFF7DD-69A9-4D91-AE2E-CADA41F6ECE5}" type="pres">
      <dgm:prSet presAssocID="{AAAA0C8B-C9E2-45B7-8726-03FA3EE47323}" presName="linNode" presStyleCnt="0"/>
      <dgm:spPr/>
    </dgm:pt>
    <dgm:pt modelId="{9E07CB08-F035-4361-82AF-9DB0F109294C}" type="pres">
      <dgm:prSet presAssocID="{AAAA0C8B-C9E2-45B7-8726-03FA3EE47323}" presName="parTx" presStyleLbl="revTx" presStyleIdx="0" presStyleCnt="2">
        <dgm:presLayoutVars>
          <dgm:chMax val="1"/>
          <dgm:bulletEnabled val="1"/>
        </dgm:presLayoutVars>
      </dgm:prSet>
      <dgm:spPr/>
    </dgm:pt>
    <dgm:pt modelId="{6177CEE3-4F2B-4913-B27A-C1D25C58B163}" type="pres">
      <dgm:prSet presAssocID="{AAAA0C8B-C9E2-45B7-8726-03FA3EE47323}" presName="bracket" presStyleLbl="parChTrans1D1" presStyleIdx="0" presStyleCnt="2"/>
      <dgm:spPr/>
    </dgm:pt>
    <dgm:pt modelId="{0734AD7F-3ADC-4180-910D-76459711E0DD}" type="pres">
      <dgm:prSet presAssocID="{AAAA0C8B-C9E2-45B7-8726-03FA3EE47323}" presName="spH" presStyleCnt="0"/>
      <dgm:spPr/>
    </dgm:pt>
    <dgm:pt modelId="{F96A933E-BA95-4725-B861-94A558BCFBDD}" type="pres">
      <dgm:prSet presAssocID="{AAAA0C8B-C9E2-45B7-8726-03FA3EE47323}" presName="desTx" presStyleLbl="node1" presStyleIdx="0" presStyleCnt="2">
        <dgm:presLayoutVars>
          <dgm:bulletEnabled val="1"/>
        </dgm:presLayoutVars>
      </dgm:prSet>
      <dgm:spPr/>
    </dgm:pt>
    <dgm:pt modelId="{E1E14E4A-90E3-465A-BE1B-309140E054BF}" type="pres">
      <dgm:prSet presAssocID="{1C620AF9-D5A0-458A-B07F-320AD1211F0B}" presName="spV" presStyleCnt="0"/>
      <dgm:spPr/>
    </dgm:pt>
    <dgm:pt modelId="{FB7102C1-0E72-4D23-9337-E28442731E80}" type="pres">
      <dgm:prSet presAssocID="{9DDC9D09-A523-408E-A3F9-84056E7248E8}" presName="linNode" presStyleCnt="0"/>
      <dgm:spPr/>
    </dgm:pt>
    <dgm:pt modelId="{0D2E3C1D-FD59-4403-9F35-24198DA5D4B2}" type="pres">
      <dgm:prSet presAssocID="{9DDC9D09-A523-408E-A3F9-84056E7248E8}" presName="parTx" presStyleLbl="revTx" presStyleIdx="1" presStyleCnt="2">
        <dgm:presLayoutVars>
          <dgm:chMax val="1"/>
          <dgm:bulletEnabled val="1"/>
        </dgm:presLayoutVars>
      </dgm:prSet>
      <dgm:spPr/>
    </dgm:pt>
    <dgm:pt modelId="{AAD40DDF-9161-4464-9D37-9821F545F8FF}" type="pres">
      <dgm:prSet presAssocID="{9DDC9D09-A523-408E-A3F9-84056E7248E8}" presName="bracket" presStyleLbl="parChTrans1D1" presStyleIdx="1" presStyleCnt="2"/>
      <dgm:spPr/>
    </dgm:pt>
    <dgm:pt modelId="{3CCC2249-35B6-4676-B6C9-2168D245E313}" type="pres">
      <dgm:prSet presAssocID="{9DDC9D09-A523-408E-A3F9-84056E7248E8}" presName="spH" presStyleCnt="0"/>
      <dgm:spPr/>
    </dgm:pt>
    <dgm:pt modelId="{60E13CB0-5C96-4767-B0F2-62099FCF9E42}" type="pres">
      <dgm:prSet presAssocID="{9DDC9D09-A523-408E-A3F9-84056E7248E8}" presName="desTx" presStyleLbl="node1" presStyleIdx="1" presStyleCnt="2">
        <dgm:presLayoutVars>
          <dgm:bulletEnabled val="1"/>
        </dgm:presLayoutVars>
      </dgm:prSet>
      <dgm:spPr/>
    </dgm:pt>
  </dgm:ptLst>
  <dgm:cxnLst>
    <dgm:cxn modelId="{8004E02F-7D90-41CA-AEA8-4AF75CEB186E}" type="presOf" srcId="{9DDC9D09-A523-408E-A3F9-84056E7248E8}" destId="{0D2E3C1D-FD59-4403-9F35-24198DA5D4B2}" srcOrd="0" destOrd="0" presId="urn:diagrams.loki3.com/BracketList"/>
    <dgm:cxn modelId="{CCB47D3C-5E48-48B6-A8B7-BAFCDA7494E2}" srcId="{C820819A-7BD5-41D5-92F4-201D4345DB6D}" destId="{9DDC9D09-A523-408E-A3F9-84056E7248E8}" srcOrd="1" destOrd="0" parTransId="{E768D2E2-09B3-44F9-A46F-4290D94F07A2}" sibTransId="{864E8F63-9CBE-46BB-8F4D-97233C77DF7D}"/>
    <dgm:cxn modelId="{CBE17F3F-CA42-4116-BA16-D543597B8379}" type="presOf" srcId="{87E1A119-549E-42A2-BB11-B5F9D41C13EF}" destId="{F96A933E-BA95-4725-B861-94A558BCFBDD}" srcOrd="0" destOrd="0" presId="urn:diagrams.loki3.com/BracketList"/>
    <dgm:cxn modelId="{9D90735F-DFF5-4052-AFEF-F92F0C843439}" type="presOf" srcId="{F9F7609A-F66B-46BB-A2DD-92157604042A}" destId="{60E13CB0-5C96-4767-B0F2-62099FCF9E42}" srcOrd="0" destOrd="1" presId="urn:diagrams.loki3.com/BracketList"/>
    <dgm:cxn modelId="{A7C0E05F-D684-4746-BCD6-8233F8E147C7}" type="presOf" srcId="{628709EC-77B8-4B9A-B8E7-F51A13423B5E}" destId="{F96A933E-BA95-4725-B861-94A558BCFBDD}" srcOrd="0" destOrd="1" presId="urn:diagrams.loki3.com/BracketList"/>
    <dgm:cxn modelId="{8FDBF06A-7AF6-484F-8E9C-0B96A011B112}" type="presOf" srcId="{C820819A-7BD5-41D5-92F4-201D4345DB6D}" destId="{9D410E00-B320-4287-9805-598EB5B1A2EC}" srcOrd="0" destOrd="0" presId="urn:diagrams.loki3.com/BracketList"/>
    <dgm:cxn modelId="{DFD67F4B-2184-4234-AC53-2DD7EA88A2EC}" srcId="{9DDC9D09-A523-408E-A3F9-84056E7248E8}" destId="{EAD3E1C1-F5C1-42F4-AFE8-5DD065A06A52}" srcOrd="0" destOrd="0" parTransId="{A7FAFF5C-A838-4E5A-B821-9A0EC7DC042D}" sibTransId="{280D15D0-64F3-4826-B602-0DE68AEF7DA0}"/>
    <dgm:cxn modelId="{E6FE6082-BF00-4BD5-8436-E4F252478217}" srcId="{9DDC9D09-A523-408E-A3F9-84056E7248E8}" destId="{F9F7609A-F66B-46BB-A2DD-92157604042A}" srcOrd="1" destOrd="0" parTransId="{AE591B1C-9AE8-49CC-B8C7-8FDE21BC5631}" sibTransId="{71616201-C105-4730-AB99-59A7B74C7A55}"/>
    <dgm:cxn modelId="{33CB5B9A-E8D4-4755-975B-5A47253DA062}" srcId="{AAAA0C8B-C9E2-45B7-8726-03FA3EE47323}" destId="{87E1A119-549E-42A2-BB11-B5F9D41C13EF}" srcOrd="0" destOrd="0" parTransId="{E162CD94-8643-4F3E-A44F-0B79C95063F5}" sibTransId="{C023C2C8-2C5D-4379-9875-14F63114E02B}"/>
    <dgm:cxn modelId="{C1321FA9-2090-4682-AAF8-360542386929}" srcId="{AAAA0C8B-C9E2-45B7-8726-03FA3EE47323}" destId="{628709EC-77B8-4B9A-B8E7-F51A13423B5E}" srcOrd="1" destOrd="0" parTransId="{52885076-4940-4BA9-804E-DDEAC73244C6}" sibTransId="{0E1C843A-DDEC-4C57-A5F9-5F3848FF3135}"/>
    <dgm:cxn modelId="{1842DDBB-3D78-42E4-A6A4-FB9CC11D1658}" srcId="{C820819A-7BD5-41D5-92F4-201D4345DB6D}" destId="{AAAA0C8B-C9E2-45B7-8726-03FA3EE47323}" srcOrd="0" destOrd="0" parTransId="{77558169-CCF5-49EC-BBC4-44982DA6CF81}" sibTransId="{1C620AF9-D5A0-458A-B07F-320AD1211F0B}"/>
    <dgm:cxn modelId="{C58B84C5-58E6-4FD5-89E8-F666B4AB85B5}" type="presOf" srcId="{AAAA0C8B-C9E2-45B7-8726-03FA3EE47323}" destId="{9E07CB08-F035-4361-82AF-9DB0F109294C}" srcOrd="0" destOrd="0" presId="urn:diagrams.loki3.com/BracketList"/>
    <dgm:cxn modelId="{8C1EE7EA-2DC2-4038-8CD9-0FFFBD8CFF3A}" type="presOf" srcId="{EAD3E1C1-F5C1-42F4-AFE8-5DD065A06A52}" destId="{60E13CB0-5C96-4767-B0F2-62099FCF9E42}" srcOrd="0" destOrd="0" presId="urn:diagrams.loki3.com/BracketList"/>
    <dgm:cxn modelId="{036901CB-D77B-44B2-B493-A5422B365C61}" type="presParOf" srcId="{9D410E00-B320-4287-9805-598EB5B1A2EC}" destId="{88BFF7DD-69A9-4D91-AE2E-CADA41F6ECE5}" srcOrd="0" destOrd="0" presId="urn:diagrams.loki3.com/BracketList"/>
    <dgm:cxn modelId="{3222B9C0-D8EE-4B67-B709-C38360154FD2}" type="presParOf" srcId="{88BFF7DD-69A9-4D91-AE2E-CADA41F6ECE5}" destId="{9E07CB08-F035-4361-82AF-9DB0F109294C}" srcOrd="0" destOrd="0" presId="urn:diagrams.loki3.com/BracketList"/>
    <dgm:cxn modelId="{E4C31E72-D08B-4A4B-8DE4-F6723C74DD02}" type="presParOf" srcId="{88BFF7DD-69A9-4D91-AE2E-CADA41F6ECE5}" destId="{6177CEE3-4F2B-4913-B27A-C1D25C58B163}" srcOrd="1" destOrd="0" presId="urn:diagrams.loki3.com/BracketList"/>
    <dgm:cxn modelId="{9F39B1C9-AD9F-40A8-8254-54069046B6FE}" type="presParOf" srcId="{88BFF7DD-69A9-4D91-AE2E-CADA41F6ECE5}" destId="{0734AD7F-3ADC-4180-910D-76459711E0DD}" srcOrd="2" destOrd="0" presId="urn:diagrams.loki3.com/BracketList"/>
    <dgm:cxn modelId="{E2CB3D79-C5EC-43C2-8733-E47BA8F7909F}" type="presParOf" srcId="{88BFF7DD-69A9-4D91-AE2E-CADA41F6ECE5}" destId="{F96A933E-BA95-4725-B861-94A558BCFBDD}" srcOrd="3" destOrd="0" presId="urn:diagrams.loki3.com/BracketList"/>
    <dgm:cxn modelId="{BD9A6A7F-1908-482F-97DF-043A365D43AE}" type="presParOf" srcId="{9D410E00-B320-4287-9805-598EB5B1A2EC}" destId="{E1E14E4A-90E3-465A-BE1B-309140E054BF}" srcOrd="1" destOrd="0" presId="urn:diagrams.loki3.com/BracketList"/>
    <dgm:cxn modelId="{82C08044-DDC3-49B3-A53F-FB525449BC76}" type="presParOf" srcId="{9D410E00-B320-4287-9805-598EB5B1A2EC}" destId="{FB7102C1-0E72-4D23-9337-E28442731E80}" srcOrd="2" destOrd="0" presId="urn:diagrams.loki3.com/BracketList"/>
    <dgm:cxn modelId="{ED33A3BE-21E6-4077-8A8A-750C296C1F03}" type="presParOf" srcId="{FB7102C1-0E72-4D23-9337-E28442731E80}" destId="{0D2E3C1D-FD59-4403-9F35-24198DA5D4B2}" srcOrd="0" destOrd="0" presId="urn:diagrams.loki3.com/BracketList"/>
    <dgm:cxn modelId="{E86BF6A3-2E72-40D1-A3E6-57EBE58B15F6}" type="presParOf" srcId="{FB7102C1-0E72-4D23-9337-E28442731E80}" destId="{AAD40DDF-9161-4464-9D37-9821F545F8FF}" srcOrd="1" destOrd="0" presId="urn:diagrams.loki3.com/BracketList"/>
    <dgm:cxn modelId="{72AD56EC-7C02-4988-A15E-2AD3228F2C6E}" type="presParOf" srcId="{FB7102C1-0E72-4D23-9337-E28442731E80}" destId="{3CCC2249-35B6-4676-B6C9-2168D245E313}" srcOrd="2" destOrd="0" presId="urn:diagrams.loki3.com/BracketList"/>
    <dgm:cxn modelId="{7F4CE2EB-D249-4B47-AC60-E83CB9C0745C}" type="presParOf" srcId="{FB7102C1-0E72-4D23-9337-E28442731E80}" destId="{60E13CB0-5C96-4767-B0F2-62099FCF9E42}"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20819A-7BD5-41D5-92F4-201D4345DB6D}" type="doc">
      <dgm:prSet loTypeId="urn:diagrams.loki3.com/BracketList" loCatId="list" qsTypeId="urn:microsoft.com/office/officeart/2005/8/quickstyle/simple1" qsCatId="simple" csTypeId="urn:microsoft.com/office/officeart/2005/8/colors/accent1_2" csCatId="accent1" phldr="1"/>
      <dgm:spPr/>
      <dgm:t>
        <a:bodyPr/>
        <a:lstStyle/>
        <a:p>
          <a:endParaRPr lang="en-GB"/>
        </a:p>
      </dgm:t>
    </dgm:pt>
    <dgm:pt modelId="{AAAA0C8B-C9E2-45B7-8726-03FA3EE47323}">
      <dgm:prSet phldrT="[Text]"/>
      <dgm:spPr/>
      <dgm:t>
        <a:bodyPr/>
        <a:lstStyle/>
        <a:p>
          <a:r>
            <a:rPr lang="en-GB"/>
            <a:t>EI’s contribution to the energy transition</a:t>
          </a:r>
        </a:p>
      </dgm:t>
    </dgm:pt>
    <dgm:pt modelId="{77558169-CCF5-49EC-BBC4-44982DA6CF81}" type="parTrans" cxnId="{1842DDBB-3D78-42E4-A6A4-FB9CC11D1658}">
      <dgm:prSet/>
      <dgm:spPr/>
      <dgm:t>
        <a:bodyPr/>
        <a:lstStyle/>
        <a:p>
          <a:endParaRPr lang="en-GB"/>
        </a:p>
      </dgm:t>
    </dgm:pt>
    <dgm:pt modelId="{1C620AF9-D5A0-458A-B07F-320AD1211F0B}" type="sibTrans" cxnId="{1842DDBB-3D78-42E4-A6A4-FB9CC11D1658}">
      <dgm:prSet/>
      <dgm:spPr/>
      <dgm:t>
        <a:bodyPr/>
        <a:lstStyle/>
        <a:p>
          <a:endParaRPr lang="en-GB"/>
        </a:p>
      </dgm:t>
    </dgm:pt>
    <dgm:pt modelId="{87E1A119-549E-42A2-BB11-B5F9D41C13EF}">
      <dgm:prSet phldrT="[Text]"/>
      <dgm:spPr/>
      <dgm:t>
        <a:bodyPr/>
        <a:lstStyle/>
        <a:p>
          <a:r>
            <a:rPr lang="en-GB"/>
            <a:t>Identify what elements of mining most relevant for plans to energy transition</a:t>
          </a:r>
        </a:p>
      </dgm:t>
    </dgm:pt>
    <dgm:pt modelId="{E162CD94-8643-4F3E-A44F-0B79C95063F5}" type="parTrans" cxnId="{33CB5B9A-E8D4-4755-975B-5A47253DA062}">
      <dgm:prSet/>
      <dgm:spPr/>
      <dgm:t>
        <a:bodyPr/>
        <a:lstStyle/>
        <a:p>
          <a:endParaRPr lang="en-GB"/>
        </a:p>
      </dgm:t>
    </dgm:pt>
    <dgm:pt modelId="{C023C2C8-2C5D-4379-9875-14F63114E02B}" type="sibTrans" cxnId="{33CB5B9A-E8D4-4755-975B-5A47253DA062}">
      <dgm:prSet/>
      <dgm:spPr/>
      <dgm:t>
        <a:bodyPr/>
        <a:lstStyle/>
        <a:p>
          <a:endParaRPr lang="en-GB"/>
        </a:p>
      </dgm:t>
    </dgm:pt>
    <dgm:pt modelId="{9DDC9D09-A523-408E-A3F9-84056E7248E8}">
      <dgm:prSet phldrT="[Text]"/>
      <dgm:spPr/>
      <dgm:t>
        <a:bodyPr/>
        <a:lstStyle/>
        <a:p>
          <a:r>
            <a:rPr lang="en-GB"/>
            <a:t>Considering citizens’ concerns, and women in particular</a:t>
          </a:r>
        </a:p>
      </dgm:t>
    </dgm:pt>
    <dgm:pt modelId="{E768D2E2-09B3-44F9-A46F-4290D94F07A2}" type="parTrans" cxnId="{CCB47D3C-5E48-48B6-A8B7-BAFCDA7494E2}">
      <dgm:prSet/>
      <dgm:spPr/>
      <dgm:t>
        <a:bodyPr/>
        <a:lstStyle/>
        <a:p>
          <a:endParaRPr lang="en-GB"/>
        </a:p>
      </dgm:t>
    </dgm:pt>
    <dgm:pt modelId="{864E8F63-9CBE-46BB-8F4D-97233C77DF7D}" type="sibTrans" cxnId="{CCB47D3C-5E48-48B6-A8B7-BAFCDA7494E2}">
      <dgm:prSet/>
      <dgm:spPr/>
      <dgm:t>
        <a:bodyPr/>
        <a:lstStyle/>
        <a:p>
          <a:endParaRPr lang="en-GB"/>
        </a:p>
      </dgm:t>
    </dgm:pt>
    <dgm:pt modelId="{EAD3E1C1-F5C1-42F4-AFE8-5DD065A06A52}">
      <dgm:prSet phldrT="[Text]"/>
      <dgm:spPr/>
      <dgm:t>
        <a:bodyPr/>
        <a:lstStyle/>
        <a:p>
          <a:r>
            <a:rPr lang="en-GB"/>
            <a:t>Engage with CSO to identify most burning issues on EI that affects their well being.</a:t>
          </a:r>
        </a:p>
      </dgm:t>
    </dgm:pt>
    <dgm:pt modelId="{A7FAFF5C-A838-4E5A-B821-9A0EC7DC042D}" type="parTrans" cxnId="{DFD67F4B-2184-4234-AC53-2DD7EA88A2EC}">
      <dgm:prSet/>
      <dgm:spPr/>
      <dgm:t>
        <a:bodyPr/>
        <a:lstStyle/>
        <a:p>
          <a:endParaRPr lang="en-GB"/>
        </a:p>
      </dgm:t>
    </dgm:pt>
    <dgm:pt modelId="{280D15D0-64F3-4826-B602-0DE68AEF7DA0}" type="sibTrans" cxnId="{DFD67F4B-2184-4234-AC53-2DD7EA88A2EC}">
      <dgm:prSet/>
      <dgm:spPr/>
      <dgm:t>
        <a:bodyPr/>
        <a:lstStyle/>
        <a:p>
          <a:endParaRPr lang="en-GB"/>
        </a:p>
      </dgm:t>
    </dgm:pt>
    <dgm:pt modelId="{817AC6ED-BAC2-459A-AB4D-AB4A0C71FC54}">
      <dgm:prSet phldrT="[Text]"/>
      <dgm:spPr/>
      <dgm:t>
        <a:bodyPr/>
        <a:lstStyle/>
        <a:p>
          <a:r>
            <a:rPr lang="en-GB"/>
            <a:t>Identify, with existing organisations, the issues from EI that affect women’s well-being most</a:t>
          </a:r>
        </a:p>
      </dgm:t>
    </dgm:pt>
    <dgm:pt modelId="{FF779158-FE7A-4918-84D8-CBC997B9BF86}" type="parTrans" cxnId="{A3999D6F-9157-4F00-8CA5-027AD946A76F}">
      <dgm:prSet/>
      <dgm:spPr/>
    </dgm:pt>
    <dgm:pt modelId="{C4D1ED2D-D0D9-42E7-9F63-124FB31B03C7}" type="sibTrans" cxnId="{A3999D6F-9157-4F00-8CA5-027AD946A76F}">
      <dgm:prSet/>
      <dgm:spPr/>
    </dgm:pt>
    <dgm:pt modelId="{CB6697F2-AEE2-4295-A05F-59B243533216}">
      <dgm:prSet phldrT="[Text]"/>
      <dgm:spPr/>
      <dgm:t>
        <a:bodyPr/>
        <a:lstStyle/>
        <a:p>
          <a:r>
            <a:rPr lang="en-GB"/>
            <a:t>Ensure women’s representation on MSG</a:t>
          </a:r>
        </a:p>
      </dgm:t>
    </dgm:pt>
    <dgm:pt modelId="{74F8A043-8878-42CB-B66F-4D8721AB85FF}" type="parTrans" cxnId="{404FB6C5-6932-490C-A4B5-32C8B100C9FC}">
      <dgm:prSet/>
      <dgm:spPr/>
    </dgm:pt>
    <dgm:pt modelId="{F38E2893-60D7-46E6-9E5F-4EE7BA737E4E}" type="sibTrans" cxnId="{404FB6C5-6932-490C-A4B5-32C8B100C9FC}">
      <dgm:prSet/>
      <dgm:spPr/>
    </dgm:pt>
    <dgm:pt modelId="{2BBB3ED2-EBCB-447D-ACF9-F345CAE26A3D}">
      <dgm:prSet phldrT="[Text]"/>
      <dgm:spPr/>
      <dgm:t>
        <a:bodyPr/>
        <a:lstStyle/>
        <a:p>
          <a:r>
            <a:rPr lang="en-GB"/>
            <a:t>Engage with stakeholders in area of energy transition to identify EITI’s contribution to ongoing work streams</a:t>
          </a:r>
        </a:p>
      </dgm:t>
    </dgm:pt>
    <dgm:pt modelId="{08A6AC51-071B-4F0A-BB9F-3115F6FC7954}" type="parTrans" cxnId="{3475683B-354B-4039-9391-BDB084AA0322}">
      <dgm:prSet/>
      <dgm:spPr/>
    </dgm:pt>
    <dgm:pt modelId="{04AD8390-BC8D-46D1-87E4-F5B0F75EE6D5}" type="sibTrans" cxnId="{3475683B-354B-4039-9391-BDB084AA0322}">
      <dgm:prSet/>
      <dgm:spPr/>
    </dgm:pt>
    <dgm:pt modelId="{9D410E00-B320-4287-9805-598EB5B1A2EC}" type="pres">
      <dgm:prSet presAssocID="{C820819A-7BD5-41D5-92F4-201D4345DB6D}" presName="Name0" presStyleCnt="0">
        <dgm:presLayoutVars>
          <dgm:dir/>
          <dgm:animLvl val="lvl"/>
          <dgm:resizeHandles val="exact"/>
        </dgm:presLayoutVars>
      </dgm:prSet>
      <dgm:spPr/>
    </dgm:pt>
    <dgm:pt modelId="{88BFF7DD-69A9-4D91-AE2E-CADA41F6ECE5}" type="pres">
      <dgm:prSet presAssocID="{AAAA0C8B-C9E2-45B7-8726-03FA3EE47323}" presName="linNode" presStyleCnt="0"/>
      <dgm:spPr/>
    </dgm:pt>
    <dgm:pt modelId="{9E07CB08-F035-4361-82AF-9DB0F109294C}" type="pres">
      <dgm:prSet presAssocID="{AAAA0C8B-C9E2-45B7-8726-03FA3EE47323}" presName="parTx" presStyleLbl="revTx" presStyleIdx="0" presStyleCnt="2">
        <dgm:presLayoutVars>
          <dgm:chMax val="1"/>
          <dgm:bulletEnabled val="1"/>
        </dgm:presLayoutVars>
      </dgm:prSet>
      <dgm:spPr/>
    </dgm:pt>
    <dgm:pt modelId="{6177CEE3-4F2B-4913-B27A-C1D25C58B163}" type="pres">
      <dgm:prSet presAssocID="{AAAA0C8B-C9E2-45B7-8726-03FA3EE47323}" presName="bracket" presStyleLbl="parChTrans1D1" presStyleIdx="0" presStyleCnt="2"/>
      <dgm:spPr/>
    </dgm:pt>
    <dgm:pt modelId="{0734AD7F-3ADC-4180-910D-76459711E0DD}" type="pres">
      <dgm:prSet presAssocID="{AAAA0C8B-C9E2-45B7-8726-03FA3EE47323}" presName="spH" presStyleCnt="0"/>
      <dgm:spPr/>
    </dgm:pt>
    <dgm:pt modelId="{F96A933E-BA95-4725-B861-94A558BCFBDD}" type="pres">
      <dgm:prSet presAssocID="{AAAA0C8B-C9E2-45B7-8726-03FA3EE47323}" presName="desTx" presStyleLbl="node1" presStyleIdx="0" presStyleCnt="2">
        <dgm:presLayoutVars>
          <dgm:bulletEnabled val="1"/>
        </dgm:presLayoutVars>
      </dgm:prSet>
      <dgm:spPr/>
    </dgm:pt>
    <dgm:pt modelId="{E1E14E4A-90E3-465A-BE1B-309140E054BF}" type="pres">
      <dgm:prSet presAssocID="{1C620AF9-D5A0-458A-B07F-320AD1211F0B}" presName="spV" presStyleCnt="0"/>
      <dgm:spPr/>
    </dgm:pt>
    <dgm:pt modelId="{FB7102C1-0E72-4D23-9337-E28442731E80}" type="pres">
      <dgm:prSet presAssocID="{9DDC9D09-A523-408E-A3F9-84056E7248E8}" presName="linNode" presStyleCnt="0"/>
      <dgm:spPr/>
    </dgm:pt>
    <dgm:pt modelId="{0D2E3C1D-FD59-4403-9F35-24198DA5D4B2}" type="pres">
      <dgm:prSet presAssocID="{9DDC9D09-A523-408E-A3F9-84056E7248E8}" presName="parTx" presStyleLbl="revTx" presStyleIdx="1" presStyleCnt="2">
        <dgm:presLayoutVars>
          <dgm:chMax val="1"/>
          <dgm:bulletEnabled val="1"/>
        </dgm:presLayoutVars>
      </dgm:prSet>
      <dgm:spPr/>
    </dgm:pt>
    <dgm:pt modelId="{AAD40DDF-9161-4464-9D37-9821F545F8FF}" type="pres">
      <dgm:prSet presAssocID="{9DDC9D09-A523-408E-A3F9-84056E7248E8}" presName="bracket" presStyleLbl="parChTrans1D1" presStyleIdx="1" presStyleCnt="2"/>
      <dgm:spPr/>
    </dgm:pt>
    <dgm:pt modelId="{3CCC2249-35B6-4676-B6C9-2168D245E313}" type="pres">
      <dgm:prSet presAssocID="{9DDC9D09-A523-408E-A3F9-84056E7248E8}" presName="spH" presStyleCnt="0"/>
      <dgm:spPr/>
    </dgm:pt>
    <dgm:pt modelId="{60E13CB0-5C96-4767-B0F2-62099FCF9E42}" type="pres">
      <dgm:prSet presAssocID="{9DDC9D09-A523-408E-A3F9-84056E7248E8}" presName="desTx" presStyleLbl="node1" presStyleIdx="1" presStyleCnt="2">
        <dgm:presLayoutVars>
          <dgm:bulletEnabled val="1"/>
        </dgm:presLayoutVars>
      </dgm:prSet>
      <dgm:spPr/>
    </dgm:pt>
  </dgm:ptLst>
  <dgm:cxnLst>
    <dgm:cxn modelId="{8004E02F-7D90-41CA-AEA8-4AF75CEB186E}" type="presOf" srcId="{9DDC9D09-A523-408E-A3F9-84056E7248E8}" destId="{0D2E3C1D-FD59-4403-9F35-24198DA5D4B2}" srcOrd="0" destOrd="0" presId="urn:diagrams.loki3.com/BracketList"/>
    <dgm:cxn modelId="{71626734-9CFA-4256-8D1D-3792BD37A5A7}" type="presOf" srcId="{2BBB3ED2-EBCB-447D-ACF9-F345CAE26A3D}" destId="{F96A933E-BA95-4725-B861-94A558BCFBDD}" srcOrd="0" destOrd="1" presId="urn:diagrams.loki3.com/BracketList"/>
    <dgm:cxn modelId="{3475683B-354B-4039-9391-BDB084AA0322}" srcId="{AAAA0C8B-C9E2-45B7-8726-03FA3EE47323}" destId="{2BBB3ED2-EBCB-447D-ACF9-F345CAE26A3D}" srcOrd="1" destOrd="0" parTransId="{08A6AC51-071B-4F0A-BB9F-3115F6FC7954}" sibTransId="{04AD8390-BC8D-46D1-87E4-F5B0F75EE6D5}"/>
    <dgm:cxn modelId="{CCB47D3C-5E48-48B6-A8B7-BAFCDA7494E2}" srcId="{C820819A-7BD5-41D5-92F4-201D4345DB6D}" destId="{9DDC9D09-A523-408E-A3F9-84056E7248E8}" srcOrd="1" destOrd="0" parTransId="{E768D2E2-09B3-44F9-A46F-4290D94F07A2}" sibTransId="{864E8F63-9CBE-46BB-8F4D-97233C77DF7D}"/>
    <dgm:cxn modelId="{CBE17F3F-CA42-4116-BA16-D543597B8379}" type="presOf" srcId="{87E1A119-549E-42A2-BB11-B5F9D41C13EF}" destId="{F96A933E-BA95-4725-B861-94A558BCFBDD}" srcOrd="0" destOrd="0" presId="urn:diagrams.loki3.com/BracketList"/>
    <dgm:cxn modelId="{8FDBF06A-7AF6-484F-8E9C-0B96A011B112}" type="presOf" srcId="{C820819A-7BD5-41D5-92F4-201D4345DB6D}" destId="{9D410E00-B320-4287-9805-598EB5B1A2EC}" srcOrd="0" destOrd="0" presId="urn:diagrams.loki3.com/BracketList"/>
    <dgm:cxn modelId="{DFD67F4B-2184-4234-AC53-2DD7EA88A2EC}" srcId="{9DDC9D09-A523-408E-A3F9-84056E7248E8}" destId="{EAD3E1C1-F5C1-42F4-AFE8-5DD065A06A52}" srcOrd="0" destOrd="0" parTransId="{A7FAFF5C-A838-4E5A-B821-9A0EC7DC042D}" sibTransId="{280D15D0-64F3-4826-B602-0DE68AEF7DA0}"/>
    <dgm:cxn modelId="{A3999D6F-9157-4F00-8CA5-027AD946A76F}" srcId="{9DDC9D09-A523-408E-A3F9-84056E7248E8}" destId="{817AC6ED-BAC2-459A-AB4D-AB4A0C71FC54}" srcOrd="1" destOrd="0" parTransId="{FF779158-FE7A-4918-84D8-CBC997B9BF86}" sibTransId="{C4D1ED2D-D0D9-42E7-9F63-124FB31B03C7}"/>
    <dgm:cxn modelId="{84DC8670-0A3D-4B9C-8B4D-71F18F7B2C69}" type="presOf" srcId="{CB6697F2-AEE2-4295-A05F-59B243533216}" destId="{60E13CB0-5C96-4767-B0F2-62099FCF9E42}" srcOrd="0" destOrd="2" presId="urn:diagrams.loki3.com/BracketList"/>
    <dgm:cxn modelId="{267C7E8F-08B2-47DD-A0AD-A58EAC972997}" type="presOf" srcId="{817AC6ED-BAC2-459A-AB4D-AB4A0C71FC54}" destId="{60E13CB0-5C96-4767-B0F2-62099FCF9E42}" srcOrd="0" destOrd="1" presId="urn:diagrams.loki3.com/BracketList"/>
    <dgm:cxn modelId="{33CB5B9A-E8D4-4755-975B-5A47253DA062}" srcId="{AAAA0C8B-C9E2-45B7-8726-03FA3EE47323}" destId="{87E1A119-549E-42A2-BB11-B5F9D41C13EF}" srcOrd="0" destOrd="0" parTransId="{E162CD94-8643-4F3E-A44F-0B79C95063F5}" sibTransId="{C023C2C8-2C5D-4379-9875-14F63114E02B}"/>
    <dgm:cxn modelId="{1842DDBB-3D78-42E4-A6A4-FB9CC11D1658}" srcId="{C820819A-7BD5-41D5-92F4-201D4345DB6D}" destId="{AAAA0C8B-C9E2-45B7-8726-03FA3EE47323}" srcOrd="0" destOrd="0" parTransId="{77558169-CCF5-49EC-BBC4-44982DA6CF81}" sibTransId="{1C620AF9-D5A0-458A-B07F-320AD1211F0B}"/>
    <dgm:cxn modelId="{C58B84C5-58E6-4FD5-89E8-F666B4AB85B5}" type="presOf" srcId="{AAAA0C8B-C9E2-45B7-8726-03FA3EE47323}" destId="{9E07CB08-F035-4361-82AF-9DB0F109294C}" srcOrd="0" destOrd="0" presId="urn:diagrams.loki3.com/BracketList"/>
    <dgm:cxn modelId="{404FB6C5-6932-490C-A4B5-32C8B100C9FC}" srcId="{9DDC9D09-A523-408E-A3F9-84056E7248E8}" destId="{CB6697F2-AEE2-4295-A05F-59B243533216}" srcOrd="2" destOrd="0" parTransId="{74F8A043-8878-42CB-B66F-4D8721AB85FF}" sibTransId="{F38E2893-60D7-46E6-9E5F-4EE7BA737E4E}"/>
    <dgm:cxn modelId="{8C1EE7EA-2DC2-4038-8CD9-0FFFBD8CFF3A}" type="presOf" srcId="{EAD3E1C1-F5C1-42F4-AFE8-5DD065A06A52}" destId="{60E13CB0-5C96-4767-B0F2-62099FCF9E42}" srcOrd="0" destOrd="0" presId="urn:diagrams.loki3.com/BracketList"/>
    <dgm:cxn modelId="{036901CB-D77B-44B2-B493-A5422B365C61}" type="presParOf" srcId="{9D410E00-B320-4287-9805-598EB5B1A2EC}" destId="{88BFF7DD-69A9-4D91-AE2E-CADA41F6ECE5}" srcOrd="0" destOrd="0" presId="urn:diagrams.loki3.com/BracketList"/>
    <dgm:cxn modelId="{3222B9C0-D8EE-4B67-B709-C38360154FD2}" type="presParOf" srcId="{88BFF7DD-69A9-4D91-AE2E-CADA41F6ECE5}" destId="{9E07CB08-F035-4361-82AF-9DB0F109294C}" srcOrd="0" destOrd="0" presId="urn:diagrams.loki3.com/BracketList"/>
    <dgm:cxn modelId="{E4C31E72-D08B-4A4B-8DE4-F6723C74DD02}" type="presParOf" srcId="{88BFF7DD-69A9-4D91-AE2E-CADA41F6ECE5}" destId="{6177CEE3-4F2B-4913-B27A-C1D25C58B163}" srcOrd="1" destOrd="0" presId="urn:diagrams.loki3.com/BracketList"/>
    <dgm:cxn modelId="{9F39B1C9-AD9F-40A8-8254-54069046B6FE}" type="presParOf" srcId="{88BFF7DD-69A9-4D91-AE2E-CADA41F6ECE5}" destId="{0734AD7F-3ADC-4180-910D-76459711E0DD}" srcOrd="2" destOrd="0" presId="urn:diagrams.loki3.com/BracketList"/>
    <dgm:cxn modelId="{E2CB3D79-C5EC-43C2-8733-E47BA8F7909F}" type="presParOf" srcId="{88BFF7DD-69A9-4D91-AE2E-CADA41F6ECE5}" destId="{F96A933E-BA95-4725-B861-94A558BCFBDD}" srcOrd="3" destOrd="0" presId="urn:diagrams.loki3.com/BracketList"/>
    <dgm:cxn modelId="{BD9A6A7F-1908-482F-97DF-043A365D43AE}" type="presParOf" srcId="{9D410E00-B320-4287-9805-598EB5B1A2EC}" destId="{E1E14E4A-90E3-465A-BE1B-309140E054BF}" srcOrd="1" destOrd="0" presId="urn:diagrams.loki3.com/BracketList"/>
    <dgm:cxn modelId="{82C08044-DDC3-49B3-A53F-FB525449BC76}" type="presParOf" srcId="{9D410E00-B320-4287-9805-598EB5B1A2EC}" destId="{FB7102C1-0E72-4D23-9337-E28442731E80}" srcOrd="2" destOrd="0" presId="urn:diagrams.loki3.com/BracketList"/>
    <dgm:cxn modelId="{ED33A3BE-21E6-4077-8A8A-750C296C1F03}" type="presParOf" srcId="{FB7102C1-0E72-4D23-9337-E28442731E80}" destId="{0D2E3C1D-FD59-4403-9F35-24198DA5D4B2}" srcOrd="0" destOrd="0" presId="urn:diagrams.loki3.com/BracketList"/>
    <dgm:cxn modelId="{E86BF6A3-2E72-40D1-A3E6-57EBE58B15F6}" type="presParOf" srcId="{FB7102C1-0E72-4D23-9337-E28442731E80}" destId="{AAD40DDF-9161-4464-9D37-9821F545F8FF}" srcOrd="1" destOrd="0" presId="urn:diagrams.loki3.com/BracketList"/>
    <dgm:cxn modelId="{72AD56EC-7C02-4988-A15E-2AD3228F2C6E}" type="presParOf" srcId="{FB7102C1-0E72-4D23-9337-E28442731E80}" destId="{3CCC2249-35B6-4676-B6C9-2168D245E313}" srcOrd="2" destOrd="0" presId="urn:diagrams.loki3.com/BracketList"/>
    <dgm:cxn modelId="{7F4CE2EB-D249-4B47-AC60-E83CB9C0745C}" type="presParOf" srcId="{FB7102C1-0E72-4D23-9337-E28442731E80}" destId="{60E13CB0-5C96-4767-B0F2-62099FCF9E42}"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660273-56F4-492B-B7AD-52209A771957}"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fr-FR"/>
        </a:p>
      </dgm:t>
    </dgm:pt>
    <dgm:pt modelId="{1EC53DA9-6E2E-4757-B01C-F5BFF69267F8}">
      <dgm:prSet phldrT="[Text]"/>
      <dgm:spPr/>
      <dgm:t>
        <a:bodyPr/>
        <a:lstStyle/>
        <a:p>
          <a:r>
            <a:rPr lang="fr-FR">
              <a:solidFill>
                <a:srgbClr val="FFFFFF"/>
              </a:solidFill>
            </a:rPr>
            <a:t>Carry out WP. </a:t>
          </a:r>
          <a:r>
            <a:rPr lang="fr-FR" err="1">
              <a:solidFill>
                <a:srgbClr val="FFFFFF"/>
              </a:solidFill>
            </a:rPr>
            <a:t>Collect</a:t>
          </a:r>
          <a:r>
            <a:rPr lang="fr-FR">
              <a:solidFill>
                <a:srgbClr val="FFFFFF"/>
              </a:solidFill>
            </a:rPr>
            <a:t> </a:t>
          </a:r>
          <a:r>
            <a:rPr lang="fr-FR" err="1">
              <a:solidFill>
                <a:srgbClr val="FFFFFF"/>
              </a:solidFill>
            </a:rPr>
            <a:t>indicator</a:t>
          </a:r>
          <a:r>
            <a:rPr lang="fr-FR">
              <a:solidFill>
                <a:srgbClr val="FFFFFF"/>
              </a:solidFill>
            </a:rPr>
            <a:t> data on the go</a:t>
          </a:r>
        </a:p>
      </dgm:t>
    </dgm:pt>
    <dgm:pt modelId="{9E4B941D-6538-489D-AA84-0E2A22C980E2}" type="parTrans" cxnId="{964039F2-7FB3-4DFE-852F-ACAE15C3DA6E}">
      <dgm:prSet/>
      <dgm:spPr/>
      <dgm:t>
        <a:bodyPr/>
        <a:lstStyle/>
        <a:p>
          <a:endParaRPr lang="fr-FR"/>
        </a:p>
      </dgm:t>
    </dgm:pt>
    <dgm:pt modelId="{C6B92907-1B7B-467F-8C8D-A5D38C1A4568}" type="sibTrans" cxnId="{964039F2-7FB3-4DFE-852F-ACAE15C3DA6E}">
      <dgm:prSet/>
      <dgm:spPr/>
      <dgm:t>
        <a:bodyPr/>
        <a:lstStyle/>
        <a:p>
          <a:endParaRPr lang="fr-FR"/>
        </a:p>
      </dgm:t>
    </dgm:pt>
    <dgm:pt modelId="{D9CA2659-C092-4BDD-9383-0364F43F4F03}">
      <dgm:prSet phldrT="[Text]"/>
      <dgm:spPr/>
      <dgm:t>
        <a:bodyPr/>
        <a:lstStyle/>
        <a:p>
          <a:r>
            <a:rPr lang="fr-FR" err="1">
              <a:solidFill>
                <a:srgbClr val="FFFFFF"/>
              </a:solidFill>
            </a:rPr>
            <a:t>Review</a:t>
          </a:r>
          <a:r>
            <a:rPr lang="fr-FR">
              <a:solidFill>
                <a:srgbClr val="FFFFFF"/>
              </a:solidFill>
            </a:rPr>
            <a:t> </a:t>
          </a:r>
          <a:r>
            <a:rPr lang="fr-FR" err="1">
              <a:solidFill>
                <a:srgbClr val="FFFFFF"/>
              </a:solidFill>
            </a:rPr>
            <a:t>progress</a:t>
          </a:r>
          <a:endParaRPr lang="fr-FR">
            <a:solidFill>
              <a:srgbClr val="FFFFFF"/>
            </a:solidFill>
          </a:endParaRPr>
        </a:p>
      </dgm:t>
    </dgm:pt>
    <dgm:pt modelId="{8DC2E162-B5A9-43DD-9A42-30A2694A85F9}" type="parTrans" cxnId="{3EC27C4A-A78B-4D3C-B2A5-75AD268C952F}">
      <dgm:prSet/>
      <dgm:spPr/>
      <dgm:t>
        <a:bodyPr/>
        <a:lstStyle/>
        <a:p>
          <a:endParaRPr lang="fr-FR"/>
        </a:p>
      </dgm:t>
    </dgm:pt>
    <dgm:pt modelId="{921DC75A-4466-4A5E-8D0E-EFD0C6564A0F}" type="sibTrans" cxnId="{3EC27C4A-A78B-4D3C-B2A5-75AD268C952F}">
      <dgm:prSet/>
      <dgm:spPr/>
      <dgm:t>
        <a:bodyPr/>
        <a:lstStyle/>
        <a:p>
          <a:endParaRPr lang="fr-FR"/>
        </a:p>
      </dgm:t>
    </dgm:pt>
    <dgm:pt modelId="{CA899123-8F1F-40DC-A55B-F853958E333A}">
      <dgm:prSet phldrT="[Text]"/>
      <dgm:spPr/>
      <dgm:t>
        <a:bodyPr/>
        <a:lstStyle/>
        <a:p>
          <a:r>
            <a:rPr lang="fr-FR" err="1">
              <a:solidFill>
                <a:srgbClr val="FFFFFF"/>
              </a:solidFill>
            </a:rPr>
            <a:t>Adjust</a:t>
          </a:r>
          <a:r>
            <a:rPr lang="fr-FR">
              <a:solidFill>
                <a:srgbClr val="FFFFFF"/>
              </a:solidFill>
            </a:rPr>
            <a:t> WP and </a:t>
          </a:r>
          <a:r>
            <a:rPr lang="fr-FR" err="1">
              <a:solidFill>
                <a:srgbClr val="FFFFFF"/>
              </a:solidFill>
            </a:rPr>
            <a:t>agree</a:t>
          </a:r>
          <a:r>
            <a:rPr lang="fr-FR">
              <a:solidFill>
                <a:srgbClr val="FFFFFF"/>
              </a:solidFill>
            </a:rPr>
            <a:t> on objectives</a:t>
          </a:r>
        </a:p>
      </dgm:t>
    </dgm:pt>
    <dgm:pt modelId="{DF3ACF38-8AC6-4ADE-B789-1F56043AAEAB}" type="parTrans" cxnId="{FD7D3090-D595-4A9E-83A3-B0BCDEC1C39A}">
      <dgm:prSet/>
      <dgm:spPr/>
      <dgm:t>
        <a:bodyPr/>
        <a:lstStyle/>
        <a:p>
          <a:endParaRPr lang="fr-FR"/>
        </a:p>
      </dgm:t>
    </dgm:pt>
    <dgm:pt modelId="{F551FFD4-5C83-4D4D-B1AE-C77EACE545C2}" type="sibTrans" cxnId="{FD7D3090-D595-4A9E-83A3-B0BCDEC1C39A}">
      <dgm:prSet/>
      <dgm:spPr/>
      <dgm:t>
        <a:bodyPr/>
        <a:lstStyle/>
        <a:p>
          <a:endParaRPr lang="fr-FR"/>
        </a:p>
      </dgm:t>
    </dgm:pt>
    <dgm:pt modelId="{0E642EFB-88E7-473B-83D7-41F776D2FA43}">
      <dgm:prSet phldrT="[Text]"/>
      <dgm:spPr/>
      <dgm:t>
        <a:bodyPr/>
        <a:lstStyle/>
        <a:p>
          <a:r>
            <a:rPr lang="fr-FR">
              <a:solidFill>
                <a:srgbClr val="FFFFFF"/>
              </a:solidFill>
            </a:rPr>
            <a:t>Work plan: objectives, actions</a:t>
          </a:r>
        </a:p>
      </dgm:t>
    </dgm:pt>
    <dgm:pt modelId="{1E4FCAF6-A7F4-41E3-9780-FFF11208D730}" type="parTrans" cxnId="{D4D10AAA-1A91-4503-BD9A-E167763DAC94}">
      <dgm:prSet/>
      <dgm:spPr/>
      <dgm:t>
        <a:bodyPr/>
        <a:lstStyle/>
        <a:p>
          <a:endParaRPr lang="fr-FR"/>
        </a:p>
      </dgm:t>
    </dgm:pt>
    <dgm:pt modelId="{1850449D-17F9-49C8-AE0E-9CEF5537A6B2}" type="sibTrans" cxnId="{D4D10AAA-1A91-4503-BD9A-E167763DAC94}">
      <dgm:prSet/>
      <dgm:spPr/>
      <dgm:t>
        <a:bodyPr/>
        <a:lstStyle/>
        <a:p>
          <a:endParaRPr lang="fr-FR"/>
        </a:p>
      </dgm:t>
    </dgm:pt>
    <dgm:pt modelId="{78599072-5497-4C15-96D4-14306E885C2C}" type="pres">
      <dgm:prSet presAssocID="{5C660273-56F4-492B-B7AD-52209A771957}" presName="cycle" presStyleCnt="0">
        <dgm:presLayoutVars>
          <dgm:dir/>
          <dgm:resizeHandles val="exact"/>
        </dgm:presLayoutVars>
      </dgm:prSet>
      <dgm:spPr/>
    </dgm:pt>
    <dgm:pt modelId="{6D99937D-F085-4D4B-8E59-74F7E46CE7CD}" type="pres">
      <dgm:prSet presAssocID="{1EC53DA9-6E2E-4757-B01C-F5BFF69267F8}" presName="node" presStyleLbl="node1" presStyleIdx="0" presStyleCnt="4" custScaleY="144166">
        <dgm:presLayoutVars>
          <dgm:bulletEnabled val="1"/>
        </dgm:presLayoutVars>
      </dgm:prSet>
      <dgm:spPr/>
    </dgm:pt>
    <dgm:pt modelId="{CF817AE0-D1B5-4D8E-8B6C-3B4BF764B5EB}" type="pres">
      <dgm:prSet presAssocID="{1EC53DA9-6E2E-4757-B01C-F5BFF69267F8}" presName="spNode" presStyleCnt="0"/>
      <dgm:spPr/>
    </dgm:pt>
    <dgm:pt modelId="{A3E9D3B2-9676-4161-9BA3-9627695C706F}" type="pres">
      <dgm:prSet presAssocID="{C6B92907-1B7B-467F-8C8D-A5D38C1A4568}" presName="sibTrans" presStyleLbl="sibTrans1D1" presStyleIdx="0" presStyleCnt="4"/>
      <dgm:spPr/>
    </dgm:pt>
    <dgm:pt modelId="{3A801BEA-E1D0-40DD-BA57-737510763022}" type="pres">
      <dgm:prSet presAssocID="{D9CA2659-C092-4BDD-9383-0364F43F4F03}" presName="node" presStyleLbl="node1" presStyleIdx="1" presStyleCnt="4">
        <dgm:presLayoutVars>
          <dgm:bulletEnabled val="1"/>
        </dgm:presLayoutVars>
      </dgm:prSet>
      <dgm:spPr/>
    </dgm:pt>
    <dgm:pt modelId="{43F731D0-42F2-4523-9149-2C12D6FAEB97}" type="pres">
      <dgm:prSet presAssocID="{D9CA2659-C092-4BDD-9383-0364F43F4F03}" presName="spNode" presStyleCnt="0"/>
      <dgm:spPr/>
    </dgm:pt>
    <dgm:pt modelId="{0B0E0587-43B6-451F-B0D4-F1654ECC03A1}" type="pres">
      <dgm:prSet presAssocID="{921DC75A-4466-4A5E-8D0E-EFD0C6564A0F}" presName="sibTrans" presStyleLbl="sibTrans1D1" presStyleIdx="1" presStyleCnt="4"/>
      <dgm:spPr/>
    </dgm:pt>
    <dgm:pt modelId="{FB966615-6DD5-407C-A091-9EE4EE973E09}" type="pres">
      <dgm:prSet presAssocID="{CA899123-8F1F-40DC-A55B-F853958E333A}" presName="node" presStyleLbl="node1" presStyleIdx="2" presStyleCnt="4">
        <dgm:presLayoutVars>
          <dgm:bulletEnabled val="1"/>
        </dgm:presLayoutVars>
      </dgm:prSet>
      <dgm:spPr/>
    </dgm:pt>
    <dgm:pt modelId="{18AFD126-271B-4613-A2DD-2BA3303313D4}" type="pres">
      <dgm:prSet presAssocID="{CA899123-8F1F-40DC-A55B-F853958E333A}" presName="spNode" presStyleCnt="0"/>
      <dgm:spPr/>
    </dgm:pt>
    <dgm:pt modelId="{7FF753B6-E4D6-4277-8785-01FB53051D80}" type="pres">
      <dgm:prSet presAssocID="{F551FFD4-5C83-4D4D-B1AE-C77EACE545C2}" presName="sibTrans" presStyleLbl="sibTrans1D1" presStyleIdx="2" presStyleCnt="4"/>
      <dgm:spPr/>
    </dgm:pt>
    <dgm:pt modelId="{CD84E2DD-A541-4853-A5C2-20634D99007D}" type="pres">
      <dgm:prSet presAssocID="{0E642EFB-88E7-473B-83D7-41F776D2FA43}" presName="node" presStyleLbl="node1" presStyleIdx="3" presStyleCnt="4">
        <dgm:presLayoutVars>
          <dgm:bulletEnabled val="1"/>
        </dgm:presLayoutVars>
      </dgm:prSet>
      <dgm:spPr/>
    </dgm:pt>
    <dgm:pt modelId="{ED1DFF1F-0BBA-4857-B8AD-79465F4E5B65}" type="pres">
      <dgm:prSet presAssocID="{0E642EFB-88E7-473B-83D7-41F776D2FA43}" presName="spNode" presStyleCnt="0"/>
      <dgm:spPr/>
    </dgm:pt>
    <dgm:pt modelId="{853FAC09-2DC0-4BDD-90E1-71A514511EAF}" type="pres">
      <dgm:prSet presAssocID="{1850449D-17F9-49C8-AE0E-9CEF5537A6B2}" presName="sibTrans" presStyleLbl="sibTrans1D1" presStyleIdx="3" presStyleCnt="4"/>
      <dgm:spPr/>
    </dgm:pt>
  </dgm:ptLst>
  <dgm:cxnLst>
    <dgm:cxn modelId="{8F743705-B796-4401-9994-21BBB62FA4D6}" type="presOf" srcId="{C6B92907-1B7B-467F-8C8D-A5D38C1A4568}" destId="{A3E9D3B2-9676-4161-9BA3-9627695C706F}" srcOrd="0" destOrd="0" presId="urn:microsoft.com/office/officeart/2005/8/layout/cycle5"/>
    <dgm:cxn modelId="{DB70253E-314F-4847-B49B-EA9BF99F9BBE}" type="presOf" srcId="{5C660273-56F4-492B-B7AD-52209A771957}" destId="{78599072-5497-4C15-96D4-14306E885C2C}" srcOrd="0" destOrd="0" presId="urn:microsoft.com/office/officeart/2005/8/layout/cycle5"/>
    <dgm:cxn modelId="{3EC27C4A-A78B-4D3C-B2A5-75AD268C952F}" srcId="{5C660273-56F4-492B-B7AD-52209A771957}" destId="{D9CA2659-C092-4BDD-9383-0364F43F4F03}" srcOrd="1" destOrd="0" parTransId="{8DC2E162-B5A9-43DD-9A42-30A2694A85F9}" sibTransId="{921DC75A-4466-4A5E-8D0E-EFD0C6564A0F}"/>
    <dgm:cxn modelId="{0F0E9484-D303-4781-BC1E-34142BD0EBAD}" type="presOf" srcId="{1850449D-17F9-49C8-AE0E-9CEF5537A6B2}" destId="{853FAC09-2DC0-4BDD-90E1-71A514511EAF}" srcOrd="0" destOrd="0" presId="urn:microsoft.com/office/officeart/2005/8/layout/cycle5"/>
    <dgm:cxn modelId="{0F32588B-9473-4380-9B15-644EAC168F76}" type="presOf" srcId="{CA899123-8F1F-40DC-A55B-F853958E333A}" destId="{FB966615-6DD5-407C-A091-9EE4EE973E09}" srcOrd="0" destOrd="0" presId="urn:microsoft.com/office/officeart/2005/8/layout/cycle5"/>
    <dgm:cxn modelId="{FD7D3090-D595-4A9E-83A3-B0BCDEC1C39A}" srcId="{5C660273-56F4-492B-B7AD-52209A771957}" destId="{CA899123-8F1F-40DC-A55B-F853958E333A}" srcOrd="2" destOrd="0" parTransId="{DF3ACF38-8AC6-4ADE-B789-1F56043AAEAB}" sibTransId="{F551FFD4-5C83-4D4D-B1AE-C77EACE545C2}"/>
    <dgm:cxn modelId="{D4D10AAA-1A91-4503-BD9A-E167763DAC94}" srcId="{5C660273-56F4-492B-B7AD-52209A771957}" destId="{0E642EFB-88E7-473B-83D7-41F776D2FA43}" srcOrd="3" destOrd="0" parTransId="{1E4FCAF6-A7F4-41E3-9780-FFF11208D730}" sibTransId="{1850449D-17F9-49C8-AE0E-9CEF5537A6B2}"/>
    <dgm:cxn modelId="{30D077AD-0A65-4DF6-B4FB-DBCC07AF80FF}" type="presOf" srcId="{1EC53DA9-6E2E-4757-B01C-F5BFF69267F8}" destId="{6D99937D-F085-4D4B-8E59-74F7E46CE7CD}" srcOrd="0" destOrd="0" presId="urn:microsoft.com/office/officeart/2005/8/layout/cycle5"/>
    <dgm:cxn modelId="{C6C58EBD-5305-48FD-8D3F-D3BE08EBC99E}" type="presOf" srcId="{D9CA2659-C092-4BDD-9383-0364F43F4F03}" destId="{3A801BEA-E1D0-40DD-BA57-737510763022}" srcOrd="0" destOrd="0" presId="urn:microsoft.com/office/officeart/2005/8/layout/cycle5"/>
    <dgm:cxn modelId="{FC50ACD8-EA7F-4455-A581-349D993FFD0B}" type="presOf" srcId="{F551FFD4-5C83-4D4D-B1AE-C77EACE545C2}" destId="{7FF753B6-E4D6-4277-8785-01FB53051D80}" srcOrd="0" destOrd="0" presId="urn:microsoft.com/office/officeart/2005/8/layout/cycle5"/>
    <dgm:cxn modelId="{F24B7DEB-C67B-4442-9C2F-1C6B45FEBEA0}" type="presOf" srcId="{921DC75A-4466-4A5E-8D0E-EFD0C6564A0F}" destId="{0B0E0587-43B6-451F-B0D4-F1654ECC03A1}" srcOrd="0" destOrd="0" presId="urn:microsoft.com/office/officeart/2005/8/layout/cycle5"/>
    <dgm:cxn modelId="{964039F2-7FB3-4DFE-852F-ACAE15C3DA6E}" srcId="{5C660273-56F4-492B-B7AD-52209A771957}" destId="{1EC53DA9-6E2E-4757-B01C-F5BFF69267F8}" srcOrd="0" destOrd="0" parTransId="{9E4B941D-6538-489D-AA84-0E2A22C980E2}" sibTransId="{C6B92907-1B7B-467F-8C8D-A5D38C1A4568}"/>
    <dgm:cxn modelId="{25B7E7FA-3566-4DD3-9DF5-DC0B63814B43}" type="presOf" srcId="{0E642EFB-88E7-473B-83D7-41F776D2FA43}" destId="{CD84E2DD-A541-4853-A5C2-20634D99007D}" srcOrd="0" destOrd="0" presId="urn:microsoft.com/office/officeart/2005/8/layout/cycle5"/>
    <dgm:cxn modelId="{B9B90706-6942-42FD-8126-65678C8FB5C1}" type="presParOf" srcId="{78599072-5497-4C15-96D4-14306E885C2C}" destId="{6D99937D-F085-4D4B-8E59-74F7E46CE7CD}" srcOrd="0" destOrd="0" presId="urn:microsoft.com/office/officeart/2005/8/layout/cycle5"/>
    <dgm:cxn modelId="{77BA7BD8-EDF4-4A84-A0DE-38CBAD5B8731}" type="presParOf" srcId="{78599072-5497-4C15-96D4-14306E885C2C}" destId="{CF817AE0-D1B5-4D8E-8B6C-3B4BF764B5EB}" srcOrd="1" destOrd="0" presId="urn:microsoft.com/office/officeart/2005/8/layout/cycle5"/>
    <dgm:cxn modelId="{C8E1154C-9BD2-41F4-9356-8E7A03689C95}" type="presParOf" srcId="{78599072-5497-4C15-96D4-14306E885C2C}" destId="{A3E9D3B2-9676-4161-9BA3-9627695C706F}" srcOrd="2" destOrd="0" presId="urn:microsoft.com/office/officeart/2005/8/layout/cycle5"/>
    <dgm:cxn modelId="{DB32D9F5-111B-4705-92A0-110417DA3774}" type="presParOf" srcId="{78599072-5497-4C15-96D4-14306E885C2C}" destId="{3A801BEA-E1D0-40DD-BA57-737510763022}" srcOrd="3" destOrd="0" presId="urn:microsoft.com/office/officeart/2005/8/layout/cycle5"/>
    <dgm:cxn modelId="{01C586B0-4648-41E3-B072-6DEE47D15688}" type="presParOf" srcId="{78599072-5497-4C15-96D4-14306E885C2C}" destId="{43F731D0-42F2-4523-9149-2C12D6FAEB97}" srcOrd="4" destOrd="0" presId="urn:microsoft.com/office/officeart/2005/8/layout/cycle5"/>
    <dgm:cxn modelId="{04CF9A22-1977-428C-A697-C72013496731}" type="presParOf" srcId="{78599072-5497-4C15-96D4-14306E885C2C}" destId="{0B0E0587-43B6-451F-B0D4-F1654ECC03A1}" srcOrd="5" destOrd="0" presId="urn:microsoft.com/office/officeart/2005/8/layout/cycle5"/>
    <dgm:cxn modelId="{9E963801-8FE7-4B76-974B-498CEFCB6821}" type="presParOf" srcId="{78599072-5497-4C15-96D4-14306E885C2C}" destId="{FB966615-6DD5-407C-A091-9EE4EE973E09}" srcOrd="6" destOrd="0" presId="urn:microsoft.com/office/officeart/2005/8/layout/cycle5"/>
    <dgm:cxn modelId="{29CDF723-4DC3-4540-82EE-66AA8CA8CF4E}" type="presParOf" srcId="{78599072-5497-4C15-96D4-14306E885C2C}" destId="{18AFD126-271B-4613-A2DD-2BA3303313D4}" srcOrd="7" destOrd="0" presId="urn:microsoft.com/office/officeart/2005/8/layout/cycle5"/>
    <dgm:cxn modelId="{AFD003B8-4064-4BCB-A63E-317CC8F609BC}" type="presParOf" srcId="{78599072-5497-4C15-96D4-14306E885C2C}" destId="{7FF753B6-E4D6-4277-8785-01FB53051D80}" srcOrd="8" destOrd="0" presId="urn:microsoft.com/office/officeart/2005/8/layout/cycle5"/>
    <dgm:cxn modelId="{573DDD65-7C8E-4DE4-885C-CD219AF0BD32}" type="presParOf" srcId="{78599072-5497-4C15-96D4-14306E885C2C}" destId="{CD84E2DD-A541-4853-A5C2-20634D99007D}" srcOrd="9" destOrd="0" presId="urn:microsoft.com/office/officeart/2005/8/layout/cycle5"/>
    <dgm:cxn modelId="{C6763DE4-BF00-4812-824B-ABACD991CA4F}" type="presParOf" srcId="{78599072-5497-4C15-96D4-14306E885C2C}" destId="{ED1DFF1F-0BBA-4857-B8AD-79465F4E5B65}" srcOrd="10" destOrd="0" presId="urn:microsoft.com/office/officeart/2005/8/layout/cycle5"/>
    <dgm:cxn modelId="{2C2E40B9-0566-433F-91D0-22F1574CA6CF}" type="presParOf" srcId="{78599072-5497-4C15-96D4-14306E885C2C}" destId="{853FAC09-2DC0-4BDD-90E1-71A514511EAF}"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0534558-8090-4B2D-82DB-B92E244FE0CB}" type="doc">
      <dgm:prSet loTypeId="urn:microsoft.com/office/officeart/2005/8/layout/pyramid1" loCatId="pyramid" qsTypeId="urn:microsoft.com/office/officeart/2005/8/quickstyle/simple1" qsCatId="simple" csTypeId="urn:microsoft.com/office/officeart/2005/8/colors/accent1_2" csCatId="accent1" phldr="1"/>
      <dgm:spPr/>
    </dgm:pt>
    <dgm:pt modelId="{EDBCEB2E-A473-4225-9941-2A8AF6DF9BD3}">
      <dgm:prSet phldrT="[Text]"/>
      <dgm:spPr/>
      <dgm:t>
        <a:bodyPr/>
        <a:lstStyle/>
        <a:p>
          <a:r>
            <a:rPr lang="en-GB"/>
            <a:t>Objective</a:t>
          </a:r>
        </a:p>
      </dgm:t>
    </dgm:pt>
    <dgm:pt modelId="{90B4C237-900E-44B1-8D6C-6CE922359ACE}" type="parTrans" cxnId="{F3751A7F-22BA-45B4-A573-1D498F95334B}">
      <dgm:prSet/>
      <dgm:spPr/>
      <dgm:t>
        <a:bodyPr/>
        <a:lstStyle/>
        <a:p>
          <a:endParaRPr lang="en-GB"/>
        </a:p>
      </dgm:t>
    </dgm:pt>
    <dgm:pt modelId="{4FB0F3C3-6A5E-4ABA-B90A-D5C24F935442}" type="sibTrans" cxnId="{F3751A7F-22BA-45B4-A573-1D498F95334B}">
      <dgm:prSet/>
      <dgm:spPr/>
      <dgm:t>
        <a:bodyPr/>
        <a:lstStyle/>
        <a:p>
          <a:endParaRPr lang="en-GB"/>
        </a:p>
      </dgm:t>
    </dgm:pt>
    <dgm:pt modelId="{1A84883F-C97B-4EB7-A751-8945FAF06193}">
      <dgm:prSet phldrT="[Text]"/>
      <dgm:spPr/>
      <dgm:t>
        <a:bodyPr/>
        <a:lstStyle/>
        <a:p>
          <a:r>
            <a:rPr lang="en-GB"/>
            <a:t>Outcome 1 and 2</a:t>
          </a:r>
        </a:p>
      </dgm:t>
    </dgm:pt>
    <dgm:pt modelId="{87728B41-6853-41BC-AA8F-7C25FCDC87D2}" type="parTrans" cxnId="{5CF59F38-1FD1-4C55-8D1D-4995AEBA6F21}">
      <dgm:prSet/>
      <dgm:spPr/>
      <dgm:t>
        <a:bodyPr/>
        <a:lstStyle/>
        <a:p>
          <a:endParaRPr lang="en-GB"/>
        </a:p>
      </dgm:t>
    </dgm:pt>
    <dgm:pt modelId="{B47209B4-EF05-4B41-8A7E-0A4D4B860B09}" type="sibTrans" cxnId="{5CF59F38-1FD1-4C55-8D1D-4995AEBA6F21}">
      <dgm:prSet/>
      <dgm:spPr/>
      <dgm:t>
        <a:bodyPr/>
        <a:lstStyle/>
        <a:p>
          <a:endParaRPr lang="en-GB"/>
        </a:p>
      </dgm:t>
    </dgm:pt>
    <dgm:pt modelId="{2FFC62DF-FE13-4EC9-9370-692C8524A12E}">
      <dgm:prSet phldrT="[Text]"/>
      <dgm:spPr/>
      <dgm:t>
        <a:bodyPr/>
        <a:lstStyle/>
        <a:p>
          <a:r>
            <a:rPr lang="en-GB"/>
            <a:t>Action 1, action 2, action 3, action 4, action 5, action 6</a:t>
          </a:r>
        </a:p>
      </dgm:t>
    </dgm:pt>
    <dgm:pt modelId="{783AE451-1B6B-4B3A-9A20-B379FD36C4EF}" type="parTrans" cxnId="{9DEB47EF-954E-499F-88C0-F19CDEF4773B}">
      <dgm:prSet/>
      <dgm:spPr/>
      <dgm:t>
        <a:bodyPr/>
        <a:lstStyle/>
        <a:p>
          <a:endParaRPr lang="en-GB"/>
        </a:p>
      </dgm:t>
    </dgm:pt>
    <dgm:pt modelId="{EC16896E-C50E-4D42-9F56-5A95D1AB7CD1}" type="sibTrans" cxnId="{9DEB47EF-954E-499F-88C0-F19CDEF4773B}">
      <dgm:prSet/>
      <dgm:spPr/>
      <dgm:t>
        <a:bodyPr/>
        <a:lstStyle/>
        <a:p>
          <a:endParaRPr lang="en-GB"/>
        </a:p>
      </dgm:t>
    </dgm:pt>
    <dgm:pt modelId="{83D7678C-EED4-46A1-BF79-0A7994A8C60C}">
      <dgm:prSet phldrT="[Text]"/>
      <dgm:spPr/>
      <dgm:t>
        <a:bodyPr/>
        <a:lstStyle/>
        <a:p>
          <a:r>
            <a:rPr lang="en-GB"/>
            <a:t>Outputs 1, 2, 3</a:t>
          </a:r>
        </a:p>
      </dgm:t>
    </dgm:pt>
    <dgm:pt modelId="{73D1EF6C-3288-41A5-9504-149664D65744}" type="parTrans" cxnId="{CF2A3657-692E-43D3-A22E-8AAC56EF072B}">
      <dgm:prSet/>
      <dgm:spPr/>
      <dgm:t>
        <a:bodyPr/>
        <a:lstStyle/>
        <a:p>
          <a:endParaRPr lang="en-GB"/>
        </a:p>
      </dgm:t>
    </dgm:pt>
    <dgm:pt modelId="{3404714B-682E-47FF-A50B-40E5EED65B03}" type="sibTrans" cxnId="{CF2A3657-692E-43D3-A22E-8AAC56EF072B}">
      <dgm:prSet/>
      <dgm:spPr/>
      <dgm:t>
        <a:bodyPr/>
        <a:lstStyle/>
        <a:p>
          <a:endParaRPr lang="en-GB"/>
        </a:p>
      </dgm:t>
    </dgm:pt>
    <dgm:pt modelId="{F39E78D6-1C50-4C9F-A8BC-892F2D800DDD}" type="pres">
      <dgm:prSet presAssocID="{30534558-8090-4B2D-82DB-B92E244FE0CB}" presName="Name0" presStyleCnt="0">
        <dgm:presLayoutVars>
          <dgm:dir/>
          <dgm:animLvl val="lvl"/>
          <dgm:resizeHandles val="exact"/>
        </dgm:presLayoutVars>
      </dgm:prSet>
      <dgm:spPr/>
    </dgm:pt>
    <dgm:pt modelId="{7489282B-8433-4D5D-BB2E-C2D5064981E8}" type="pres">
      <dgm:prSet presAssocID="{EDBCEB2E-A473-4225-9941-2A8AF6DF9BD3}" presName="Name8" presStyleCnt="0"/>
      <dgm:spPr/>
    </dgm:pt>
    <dgm:pt modelId="{19681B12-C169-4E34-ACF3-4D74A70D852E}" type="pres">
      <dgm:prSet presAssocID="{EDBCEB2E-A473-4225-9941-2A8AF6DF9BD3}" presName="level" presStyleLbl="node1" presStyleIdx="0" presStyleCnt="4">
        <dgm:presLayoutVars>
          <dgm:chMax val="1"/>
          <dgm:bulletEnabled val="1"/>
        </dgm:presLayoutVars>
      </dgm:prSet>
      <dgm:spPr/>
    </dgm:pt>
    <dgm:pt modelId="{02C6BECB-A35B-4C08-A104-63680D7522EB}" type="pres">
      <dgm:prSet presAssocID="{EDBCEB2E-A473-4225-9941-2A8AF6DF9BD3}" presName="levelTx" presStyleLbl="revTx" presStyleIdx="0" presStyleCnt="0">
        <dgm:presLayoutVars>
          <dgm:chMax val="1"/>
          <dgm:bulletEnabled val="1"/>
        </dgm:presLayoutVars>
      </dgm:prSet>
      <dgm:spPr/>
    </dgm:pt>
    <dgm:pt modelId="{043B4C00-7B72-424A-BABA-B034B5F6C404}" type="pres">
      <dgm:prSet presAssocID="{1A84883F-C97B-4EB7-A751-8945FAF06193}" presName="Name8" presStyleCnt="0"/>
      <dgm:spPr/>
    </dgm:pt>
    <dgm:pt modelId="{E3F7F96A-CE8C-47D9-9A06-0630A939A523}" type="pres">
      <dgm:prSet presAssocID="{1A84883F-C97B-4EB7-A751-8945FAF06193}" presName="level" presStyleLbl="node1" presStyleIdx="1" presStyleCnt="4">
        <dgm:presLayoutVars>
          <dgm:chMax val="1"/>
          <dgm:bulletEnabled val="1"/>
        </dgm:presLayoutVars>
      </dgm:prSet>
      <dgm:spPr/>
    </dgm:pt>
    <dgm:pt modelId="{FB58A40E-1B36-46DC-8CAB-CD6A486514F8}" type="pres">
      <dgm:prSet presAssocID="{1A84883F-C97B-4EB7-A751-8945FAF06193}" presName="levelTx" presStyleLbl="revTx" presStyleIdx="0" presStyleCnt="0">
        <dgm:presLayoutVars>
          <dgm:chMax val="1"/>
          <dgm:bulletEnabled val="1"/>
        </dgm:presLayoutVars>
      </dgm:prSet>
      <dgm:spPr/>
    </dgm:pt>
    <dgm:pt modelId="{D9459293-436F-430F-ABC5-30E45D4ECA06}" type="pres">
      <dgm:prSet presAssocID="{83D7678C-EED4-46A1-BF79-0A7994A8C60C}" presName="Name8" presStyleCnt="0"/>
      <dgm:spPr/>
    </dgm:pt>
    <dgm:pt modelId="{0B4FC433-75F3-40B8-B231-4E7E026D6547}" type="pres">
      <dgm:prSet presAssocID="{83D7678C-EED4-46A1-BF79-0A7994A8C60C}" presName="level" presStyleLbl="node1" presStyleIdx="2" presStyleCnt="4">
        <dgm:presLayoutVars>
          <dgm:chMax val="1"/>
          <dgm:bulletEnabled val="1"/>
        </dgm:presLayoutVars>
      </dgm:prSet>
      <dgm:spPr/>
    </dgm:pt>
    <dgm:pt modelId="{095BDA87-D7CA-4758-8117-BD86B54C87EF}" type="pres">
      <dgm:prSet presAssocID="{83D7678C-EED4-46A1-BF79-0A7994A8C60C}" presName="levelTx" presStyleLbl="revTx" presStyleIdx="0" presStyleCnt="0">
        <dgm:presLayoutVars>
          <dgm:chMax val="1"/>
          <dgm:bulletEnabled val="1"/>
        </dgm:presLayoutVars>
      </dgm:prSet>
      <dgm:spPr/>
    </dgm:pt>
    <dgm:pt modelId="{C4F8B6F9-DA3C-4532-ADE6-BDDFAF278412}" type="pres">
      <dgm:prSet presAssocID="{2FFC62DF-FE13-4EC9-9370-692C8524A12E}" presName="Name8" presStyleCnt="0"/>
      <dgm:spPr/>
    </dgm:pt>
    <dgm:pt modelId="{2BCBAEB1-B737-4401-B745-322759A43CA5}" type="pres">
      <dgm:prSet presAssocID="{2FFC62DF-FE13-4EC9-9370-692C8524A12E}" presName="level" presStyleLbl="node1" presStyleIdx="3" presStyleCnt="4">
        <dgm:presLayoutVars>
          <dgm:chMax val="1"/>
          <dgm:bulletEnabled val="1"/>
        </dgm:presLayoutVars>
      </dgm:prSet>
      <dgm:spPr/>
    </dgm:pt>
    <dgm:pt modelId="{87EF2F12-5EE0-4B26-8278-82ED55F439AC}" type="pres">
      <dgm:prSet presAssocID="{2FFC62DF-FE13-4EC9-9370-692C8524A12E}" presName="levelTx" presStyleLbl="revTx" presStyleIdx="0" presStyleCnt="0">
        <dgm:presLayoutVars>
          <dgm:chMax val="1"/>
          <dgm:bulletEnabled val="1"/>
        </dgm:presLayoutVars>
      </dgm:prSet>
      <dgm:spPr/>
    </dgm:pt>
  </dgm:ptLst>
  <dgm:cxnLst>
    <dgm:cxn modelId="{EC4E6D24-4BEE-45AA-956F-0BB5428E1B87}" type="presOf" srcId="{30534558-8090-4B2D-82DB-B92E244FE0CB}" destId="{F39E78D6-1C50-4C9F-A8BC-892F2D800DDD}" srcOrd="0" destOrd="0" presId="urn:microsoft.com/office/officeart/2005/8/layout/pyramid1"/>
    <dgm:cxn modelId="{1B63E32F-97EA-4E6E-8372-F17B349B032C}" type="presOf" srcId="{EDBCEB2E-A473-4225-9941-2A8AF6DF9BD3}" destId="{19681B12-C169-4E34-ACF3-4D74A70D852E}" srcOrd="0" destOrd="0" presId="urn:microsoft.com/office/officeart/2005/8/layout/pyramid1"/>
    <dgm:cxn modelId="{0B938237-A3F4-4BC4-85BB-6E46C9500536}" type="presOf" srcId="{EDBCEB2E-A473-4225-9941-2A8AF6DF9BD3}" destId="{02C6BECB-A35B-4C08-A104-63680D7522EB}" srcOrd="1" destOrd="0" presId="urn:microsoft.com/office/officeart/2005/8/layout/pyramid1"/>
    <dgm:cxn modelId="{5CF59F38-1FD1-4C55-8D1D-4995AEBA6F21}" srcId="{30534558-8090-4B2D-82DB-B92E244FE0CB}" destId="{1A84883F-C97B-4EB7-A751-8945FAF06193}" srcOrd="1" destOrd="0" parTransId="{87728B41-6853-41BC-AA8F-7C25FCDC87D2}" sibTransId="{B47209B4-EF05-4B41-8A7E-0A4D4B860B09}"/>
    <dgm:cxn modelId="{D225F76A-4F6A-4940-9774-273C82DDBFAC}" type="presOf" srcId="{1A84883F-C97B-4EB7-A751-8945FAF06193}" destId="{E3F7F96A-CE8C-47D9-9A06-0630A939A523}" srcOrd="0" destOrd="0" presId="urn:microsoft.com/office/officeart/2005/8/layout/pyramid1"/>
    <dgm:cxn modelId="{6B84124B-2BC1-4323-8609-EC2339580EDD}" type="presOf" srcId="{2FFC62DF-FE13-4EC9-9370-692C8524A12E}" destId="{87EF2F12-5EE0-4B26-8278-82ED55F439AC}" srcOrd="1" destOrd="0" presId="urn:microsoft.com/office/officeart/2005/8/layout/pyramid1"/>
    <dgm:cxn modelId="{CF2A3657-692E-43D3-A22E-8AAC56EF072B}" srcId="{30534558-8090-4B2D-82DB-B92E244FE0CB}" destId="{83D7678C-EED4-46A1-BF79-0A7994A8C60C}" srcOrd="2" destOrd="0" parTransId="{73D1EF6C-3288-41A5-9504-149664D65744}" sibTransId="{3404714B-682E-47FF-A50B-40E5EED65B03}"/>
    <dgm:cxn modelId="{F3751A7F-22BA-45B4-A573-1D498F95334B}" srcId="{30534558-8090-4B2D-82DB-B92E244FE0CB}" destId="{EDBCEB2E-A473-4225-9941-2A8AF6DF9BD3}" srcOrd="0" destOrd="0" parTransId="{90B4C237-900E-44B1-8D6C-6CE922359ACE}" sibTransId="{4FB0F3C3-6A5E-4ABA-B90A-D5C24F935442}"/>
    <dgm:cxn modelId="{6918BF93-FAEB-4BC6-A16F-C82EF2B45739}" type="presOf" srcId="{83D7678C-EED4-46A1-BF79-0A7994A8C60C}" destId="{0B4FC433-75F3-40B8-B231-4E7E026D6547}" srcOrd="0" destOrd="0" presId="urn:microsoft.com/office/officeart/2005/8/layout/pyramid1"/>
    <dgm:cxn modelId="{93F151A3-D28D-41C5-B1CE-02BFFAD7F2C4}" type="presOf" srcId="{1A84883F-C97B-4EB7-A751-8945FAF06193}" destId="{FB58A40E-1B36-46DC-8CAB-CD6A486514F8}" srcOrd="1" destOrd="0" presId="urn:microsoft.com/office/officeart/2005/8/layout/pyramid1"/>
    <dgm:cxn modelId="{9CFF28DF-81EC-4416-856A-C274586292A2}" type="presOf" srcId="{2FFC62DF-FE13-4EC9-9370-692C8524A12E}" destId="{2BCBAEB1-B737-4401-B745-322759A43CA5}" srcOrd="0" destOrd="0" presId="urn:microsoft.com/office/officeart/2005/8/layout/pyramid1"/>
    <dgm:cxn modelId="{9DEB47EF-954E-499F-88C0-F19CDEF4773B}" srcId="{30534558-8090-4B2D-82DB-B92E244FE0CB}" destId="{2FFC62DF-FE13-4EC9-9370-692C8524A12E}" srcOrd="3" destOrd="0" parTransId="{783AE451-1B6B-4B3A-9A20-B379FD36C4EF}" sibTransId="{EC16896E-C50E-4D42-9F56-5A95D1AB7CD1}"/>
    <dgm:cxn modelId="{DBC82BFB-D117-43F5-BB86-0C5616D4FBDA}" type="presOf" srcId="{83D7678C-EED4-46A1-BF79-0A7994A8C60C}" destId="{095BDA87-D7CA-4758-8117-BD86B54C87EF}" srcOrd="1" destOrd="0" presId="urn:microsoft.com/office/officeart/2005/8/layout/pyramid1"/>
    <dgm:cxn modelId="{C611BE02-C4E0-406C-8C80-C73CF599B306}" type="presParOf" srcId="{F39E78D6-1C50-4C9F-A8BC-892F2D800DDD}" destId="{7489282B-8433-4D5D-BB2E-C2D5064981E8}" srcOrd="0" destOrd="0" presId="urn:microsoft.com/office/officeart/2005/8/layout/pyramid1"/>
    <dgm:cxn modelId="{502E7005-EC9B-4D33-B82F-EB2E2DEC3623}" type="presParOf" srcId="{7489282B-8433-4D5D-BB2E-C2D5064981E8}" destId="{19681B12-C169-4E34-ACF3-4D74A70D852E}" srcOrd="0" destOrd="0" presId="urn:microsoft.com/office/officeart/2005/8/layout/pyramid1"/>
    <dgm:cxn modelId="{0599F859-C00A-4F02-8A15-1623E5E394EE}" type="presParOf" srcId="{7489282B-8433-4D5D-BB2E-C2D5064981E8}" destId="{02C6BECB-A35B-4C08-A104-63680D7522EB}" srcOrd="1" destOrd="0" presId="urn:microsoft.com/office/officeart/2005/8/layout/pyramid1"/>
    <dgm:cxn modelId="{69449D48-F4D6-461B-A82A-D1995D823F96}" type="presParOf" srcId="{F39E78D6-1C50-4C9F-A8BC-892F2D800DDD}" destId="{043B4C00-7B72-424A-BABA-B034B5F6C404}" srcOrd="1" destOrd="0" presId="urn:microsoft.com/office/officeart/2005/8/layout/pyramid1"/>
    <dgm:cxn modelId="{129B6EBB-8F50-4E6D-AFF8-E7F573905A46}" type="presParOf" srcId="{043B4C00-7B72-424A-BABA-B034B5F6C404}" destId="{E3F7F96A-CE8C-47D9-9A06-0630A939A523}" srcOrd="0" destOrd="0" presId="urn:microsoft.com/office/officeart/2005/8/layout/pyramid1"/>
    <dgm:cxn modelId="{4F623238-7225-4F78-9356-F61E2CFBC33E}" type="presParOf" srcId="{043B4C00-7B72-424A-BABA-B034B5F6C404}" destId="{FB58A40E-1B36-46DC-8CAB-CD6A486514F8}" srcOrd="1" destOrd="0" presId="urn:microsoft.com/office/officeart/2005/8/layout/pyramid1"/>
    <dgm:cxn modelId="{3B7256DF-D122-4C29-88CF-5935BA0D26F0}" type="presParOf" srcId="{F39E78D6-1C50-4C9F-A8BC-892F2D800DDD}" destId="{D9459293-436F-430F-ABC5-30E45D4ECA06}" srcOrd="2" destOrd="0" presId="urn:microsoft.com/office/officeart/2005/8/layout/pyramid1"/>
    <dgm:cxn modelId="{FED39D81-6D54-40AE-A2E2-8E9067DE6D9C}" type="presParOf" srcId="{D9459293-436F-430F-ABC5-30E45D4ECA06}" destId="{0B4FC433-75F3-40B8-B231-4E7E026D6547}" srcOrd="0" destOrd="0" presId="urn:microsoft.com/office/officeart/2005/8/layout/pyramid1"/>
    <dgm:cxn modelId="{4E0F6449-3852-4242-8084-CD48EF80C4C9}" type="presParOf" srcId="{D9459293-436F-430F-ABC5-30E45D4ECA06}" destId="{095BDA87-D7CA-4758-8117-BD86B54C87EF}" srcOrd="1" destOrd="0" presId="urn:microsoft.com/office/officeart/2005/8/layout/pyramid1"/>
    <dgm:cxn modelId="{4955CFA9-DDFF-4F6B-997A-46E0C4E5DD35}" type="presParOf" srcId="{F39E78D6-1C50-4C9F-A8BC-892F2D800DDD}" destId="{C4F8B6F9-DA3C-4532-ADE6-BDDFAF278412}" srcOrd="3" destOrd="0" presId="urn:microsoft.com/office/officeart/2005/8/layout/pyramid1"/>
    <dgm:cxn modelId="{4F622FA3-C1C3-4111-9E50-992E5EEB9AD3}" type="presParOf" srcId="{C4F8B6F9-DA3C-4532-ADE6-BDDFAF278412}" destId="{2BCBAEB1-B737-4401-B745-322759A43CA5}" srcOrd="0" destOrd="0" presId="urn:microsoft.com/office/officeart/2005/8/layout/pyramid1"/>
    <dgm:cxn modelId="{C82A62A5-1405-4B81-B4AC-4A609CAAC800}" type="presParOf" srcId="{C4F8B6F9-DA3C-4532-ADE6-BDDFAF278412}" destId="{87EF2F12-5EE0-4B26-8278-82ED55F439AC}"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7CB08-F035-4361-82AF-9DB0F109294C}">
      <dsp:nvSpPr>
        <dsp:cNvPr id="0" name=""/>
        <dsp:cNvSpPr/>
      </dsp:nvSpPr>
      <dsp:spPr>
        <a:xfrm>
          <a:off x="5325" y="377763"/>
          <a:ext cx="2723868" cy="725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58420" rIns="163576" bIns="58420" numCol="1" spcCol="1270" anchor="ctr" anchorCtr="0">
          <a:noAutofit/>
        </a:bodyPr>
        <a:lstStyle/>
        <a:p>
          <a:pPr marL="0" lvl="0" indent="0" algn="r" defTabSz="1022350">
            <a:lnSpc>
              <a:spcPct val="90000"/>
            </a:lnSpc>
            <a:spcBef>
              <a:spcPct val="0"/>
            </a:spcBef>
            <a:spcAft>
              <a:spcPct val="35000"/>
            </a:spcAft>
            <a:buNone/>
          </a:pPr>
          <a:r>
            <a:rPr lang="en-GB" sz="2300" kern="1200"/>
            <a:t>Improve governance</a:t>
          </a:r>
        </a:p>
      </dsp:txBody>
      <dsp:txXfrm>
        <a:off x="5325" y="377763"/>
        <a:ext cx="2723868" cy="725793"/>
      </dsp:txXfrm>
    </dsp:sp>
    <dsp:sp modelId="{6177CEE3-4F2B-4913-B27A-C1D25C58B163}">
      <dsp:nvSpPr>
        <dsp:cNvPr id="0" name=""/>
        <dsp:cNvSpPr/>
      </dsp:nvSpPr>
      <dsp:spPr>
        <a:xfrm>
          <a:off x="2729193" y="26206"/>
          <a:ext cx="544773" cy="1428906"/>
        </a:xfrm>
        <a:prstGeom prst="leftBrace">
          <a:avLst>
            <a:gd name="adj1" fmla="val 35000"/>
            <a:gd name="adj2" fmla="val 50000"/>
          </a:avLst>
        </a:pr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6A933E-BA95-4725-B861-94A558BCFBDD}">
      <dsp:nvSpPr>
        <dsp:cNvPr id="0" name=""/>
        <dsp:cNvSpPr/>
      </dsp:nvSpPr>
      <dsp:spPr>
        <a:xfrm>
          <a:off x="3491877" y="26206"/>
          <a:ext cx="7408922" cy="1428906"/>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228600" lvl="1" indent="-228600" algn="l" defTabSz="1022350">
            <a:lnSpc>
              <a:spcPct val="90000"/>
            </a:lnSpc>
            <a:spcBef>
              <a:spcPct val="0"/>
            </a:spcBef>
            <a:spcAft>
              <a:spcPct val="15000"/>
            </a:spcAft>
            <a:buChar char="•"/>
          </a:pPr>
          <a:r>
            <a:rPr lang="en-GB" sz="2300" kern="1200"/>
            <a:t>Issue recommendations from the review of law and practice of oil, gas and mining. Improvements to legal framework &amp; oversight of sector. </a:t>
          </a:r>
        </a:p>
        <a:p>
          <a:pPr marL="228600" lvl="1" indent="-228600" algn="l" defTabSz="1022350">
            <a:lnSpc>
              <a:spcPct val="90000"/>
            </a:lnSpc>
            <a:spcBef>
              <a:spcPct val="0"/>
            </a:spcBef>
            <a:spcAft>
              <a:spcPct val="15000"/>
            </a:spcAft>
            <a:buChar char="•"/>
          </a:pPr>
          <a:r>
            <a:rPr lang="en-GB" sz="2300" kern="1200"/>
            <a:t>Oversight of improvements to geo-mapping</a:t>
          </a:r>
        </a:p>
      </dsp:txBody>
      <dsp:txXfrm>
        <a:off x="3491877" y="26206"/>
        <a:ext cx="7408922" cy="1428906"/>
      </dsp:txXfrm>
    </dsp:sp>
    <dsp:sp modelId="{0D2E3C1D-FD59-4403-9F35-24198DA5D4B2}">
      <dsp:nvSpPr>
        <dsp:cNvPr id="0" name=""/>
        <dsp:cNvSpPr/>
      </dsp:nvSpPr>
      <dsp:spPr>
        <a:xfrm>
          <a:off x="5325" y="2034228"/>
          <a:ext cx="2723868" cy="1024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58420" rIns="163576" bIns="58420" numCol="1" spcCol="1270" anchor="ctr" anchorCtr="0">
          <a:noAutofit/>
        </a:bodyPr>
        <a:lstStyle/>
        <a:p>
          <a:pPr marL="0" lvl="0" indent="0" algn="r" defTabSz="1022350">
            <a:lnSpc>
              <a:spcPct val="90000"/>
            </a:lnSpc>
            <a:spcBef>
              <a:spcPct val="0"/>
            </a:spcBef>
            <a:spcAft>
              <a:spcPct val="35000"/>
            </a:spcAft>
            <a:buNone/>
          </a:pPr>
          <a:r>
            <a:rPr lang="en-GB" sz="2300" kern="1200"/>
            <a:t>Improve public financial management</a:t>
          </a:r>
        </a:p>
      </dsp:txBody>
      <dsp:txXfrm>
        <a:off x="5325" y="2034228"/>
        <a:ext cx="2723868" cy="1024650"/>
      </dsp:txXfrm>
    </dsp:sp>
    <dsp:sp modelId="{AAD40DDF-9161-4464-9D37-9821F545F8FF}">
      <dsp:nvSpPr>
        <dsp:cNvPr id="0" name=""/>
        <dsp:cNvSpPr/>
      </dsp:nvSpPr>
      <dsp:spPr>
        <a:xfrm>
          <a:off x="2729193" y="1537913"/>
          <a:ext cx="544773" cy="2017279"/>
        </a:xfrm>
        <a:prstGeom prst="leftBrace">
          <a:avLst>
            <a:gd name="adj1" fmla="val 35000"/>
            <a:gd name="adj2" fmla="val 50000"/>
          </a:avLst>
        </a:pr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E13CB0-5C96-4767-B0F2-62099FCF9E42}">
      <dsp:nvSpPr>
        <dsp:cNvPr id="0" name=""/>
        <dsp:cNvSpPr/>
      </dsp:nvSpPr>
      <dsp:spPr>
        <a:xfrm>
          <a:off x="3491877" y="1537913"/>
          <a:ext cx="7408922" cy="2017279"/>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228600" lvl="1" indent="-228600" algn="l" defTabSz="1022350">
            <a:lnSpc>
              <a:spcPct val="90000"/>
            </a:lnSpc>
            <a:spcBef>
              <a:spcPct val="0"/>
            </a:spcBef>
            <a:spcAft>
              <a:spcPct val="15000"/>
            </a:spcAft>
            <a:buChar char="•"/>
          </a:pPr>
          <a:r>
            <a:rPr lang="en-GB" sz="2300" kern="1200"/>
            <a:t>Recommendations to tax authority on lessons learned from EITI reporting – how can improve tax and non-tax collection and allocation?</a:t>
          </a:r>
        </a:p>
        <a:p>
          <a:pPr marL="228600" lvl="1" indent="-228600" algn="l" defTabSz="1022350">
            <a:lnSpc>
              <a:spcPct val="90000"/>
            </a:lnSpc>
            <a:spcBef>
              <a:spcPct val="0"/>
            </a:spcBef>
            <a:spcAft>
              <a:spcPct val="15000"/>
            </a:spcAft>
            <a:buChar char="•"/>
          </a:pPr>
          <a:r>
            <a:rPr lang="en-GB" sz="2300" kern="1200"/>
            <a:t>Explore with reporting entities if payments data can be published in real time, or quarterly, per company (and project). </a:t>
          </a:r>
        </a:p>
      </dsp:txBody>
      <dsp:txXfrm>
        <a:off x="3491877" y="1537913"/>
        <a:ext cx="7408922" cy="20172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7CB08-F035-4361-82AF-9DB0F109294C}">
      <dsp:nvSpPr>
        <dsp:cNvPr id="0" name=""/>
        <dsp:cNvSpPr/>
      </dsp:nvSpPr>
      <dsp:spPr>
        <a:xfrm>
          <a:off x="5325" y="372426"/>
          <a:ext cx="2723868" cy="1024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58420" rIns="163576" bIns="58420" numCol="1" spcCol="1270" anchor="ctr" anchorCtr="0">
          <a:noAutofit/>
        </a:bodyPr>
        <a:lstStyle/>
        <a:p>
          <a:pPr marL="0" lvl="0" indent="0" algn="r" defTabSz="1022350">
            <a:lnSpc>
              <a:spcPct val="90000"/>
            </a:lnSpc>
            <a:spcBef>
              <a:spcPct val="0"/>
            </a:spcBef>
            <a:spcAft>
              <a:spcPct val="35000"/>
            </a:spcAft>
            <a:buNone/>
          </a:pPr>
          <a:r>
            <a:rPr lang="en-GB" sz="2300" kern="1200"/>
            <a:t>Gauge environmental impact</a:t>
          </a:r>
        </a:p>
      </dsp:txBody>
      <dsp:txXfrm>
        <a:off x="5325" y="372426"/>
        <a:ext cx="2723868" cy="1024650"/>
      </dsp:txXfrm>
    </dsp:sp>
    <dsp:sp modelId="{6177CEE3-4F2B-4913-B27A-C1D25C58B163}">
      <dsp:nvSpPr>
        <dsp:cNvPr id="0" name=""/>
        <dsp:cNvSpPr/>
      </dsp:nvSpPr>
      <dsp:spPr>
        <a:xfrm>
          <a:off x="2729193" y="164294"/>
          <a:ext cx="544773" cy="1440914"/>
        </a:xfrm>
        <a:prstGeom prst="leftBrace">
          <a:avLst>
            <a:gd name="adj1" fmla="val 35000"/>
            <a:gd name="adj2" fmla="val 50000"/>
          </a:avLst>
        </a:pr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6A933E-BA95-4725-B861-94A558BCFBDD}">
      <dsp:nvSpPr>
        <dsp:cNvPr id="0" name=""/>
        <dsp:cNvSpPr/>
      </dsp:nvSpPr>
      <dsp:spPr>
        <a:xfrm>
          <a:off x="3491877" y="164294"/>
          <a:ext cx="7408922" cy="1440914"/>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228600" lvl="1" indent="-228600" algn="l" defTabSz="1022350">
            <a:lnSpc>
              <a:spcPct val="90000"/>
            </a:lnSpc>
            <a:spcBef>
              <a:spcPct val="0"/>
            </a:spcBef>
            <a:spcAft>
              <a:spcPct val="15000"/>
            </a:spcAft>
            <a:buChar char="•"/>
          </a:pPr>
          <a:r>
            <a:rPr lang="en-GB" sz="2300" kern="1200"/>
            <a:t>Review environmental standards, rules and practice in EI. Issue recommendations on improving and aligning with international standards. </a:t>
          </a:r>
        </a:p>
        <a:p>
          <a:pPr marL="228600" lvl="1" indent="-228600" algn="l" defTabSz="1022350">
            <a:lnSpc>
              <a:spcPct val="90000"/>
            </a:lnSpc>
            <a:spcBef>
              <a:spcPct val="0"/>
            </a:spcBef>
            <a:spcAft>
              <a:spcPct val="15000"/>
            </a:spcAft>
            <a:buChar char="•"/>
          </a:pPr>
          <a:r>
            <a:rPr lang="en-GB" sz="2300" kern="1200"/>
            <a:t>Oversight of actions taken on reduction of impacts of oil</a:t>
          </a:r>
        </a:p>
      </dsp:txBody>
      <dsp:txXfrm>
        <a:off x="3491877" y="164294"/>
        <a:ext cx="7408922" cy="1440914"/>
      </dsp:txXfrm>
    </dsp:sp>
    <dsp:sp modelId="{0D2E3C1D-FD59-4403-9F35-24198DA5D4B2}">
      <dsp:nvSpPr>
        <dsp:cNvPr id="0" name=""/>
        <dsp:cNvSpPr/>
      </dsp:nvSpPr>
      <dsp:spPr>
        <a:xfrm>
          <a:off x="5325" y="2040232"/>
          <a:ext cx="2723868" cy="1024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58420" rIns="163576" bIns="58420" numCol="1" spcCol="1270" anchor="ctr" anchorCtr="0">
          <a:noAutofit/>
        </a:bodyPr>
        <a:lstStyle/>
        <a:p>
          <a:pPr marL="0" lvl="0" indent="0" algn="r" defTabSz="1022350">
            <a:lnSpc>
              <a:spcPct val="90000"/>
            </a:lnSpc>
            <a:spcBef>
              <a:spcPct val="0"/>
            </a:spcBef>
            <a:spcAft>
              <a:spcPct val="35000"/>
            </a:spcAft>
            <a:buNone/>
          </a:pPr>
          <a:r>
            <a:rPr lang="en-GB" sz="2300" kern="1200"/>
            <a:t>Improve public understanding of EI</a:t>
          </a:r>
        </a:p>
      </dsp:txBody>
      <dsp:txXfrm>
        <a:off x="5325" y="2040232"/>
        <a:ext cx="2723868" cy="1024650"/>
      </dsp:txXfrm>
    </dsp:sp>
    <dsp:sp modelId="{AAD40DDF-9161-4464-9D37-9821F545F8FF}">
      <dsp:nvSpPr>
        <dsp:cNvPr id="0" name=""/>
        <dsp:cNvSpPr/>
      </dsp:nvSpPr>
      <dsp:spPr>
        <a:xfrm>
          <a:off x="2729193" y="1688008"/>
          <a:ext cx="544773" cy="1729096"/>
        </a:xfrm>
        <a:prstGeom prst="leftBrace">
          <a:avLst>
            <a:gd name="adj1" fmla="val 35000"/>
            <a:gd name="adj2" fmla="val 50000"/>
          </a:avLst>
        </a:pr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E13CB0-5C96-4767-B0F2-62099FCF9E42}">
      <dsp:nvSpPr>
        <dsp:cNvPr id="0" name=""/>
        <dsp:cNvSpPr/>
      </dsp:nvSpPr>
      <dsp:spPr>
        <a:xfrm>
          <a:off x="3491877" y="1688008"/>
          <a:ext cx="7408922" cy="1729096"/>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228600" lvl="1" indent="-228600" algn="l" defTabSz="1022350">
            <a:lnSpc>
              <a:spcPct val="90000"/>
            </a:lnSpc>
            <a:spcBef>
              <a:spcPct val="0"/>
            </a:spcBef>
            <a:spcAft>
              <a:spcPct val="15000"/>
            </a:spcAft>
            <a:buChar char="•"/>
          </a:pPr>
          <a:r>
            <a:rPr lang="en-GB" sz="2300" kern="1200"/>
            <a:t>Brief parliamentarians on key issues of EI: current status, functioning, challenges and improvements</a:t>
          </a:r>
        </a:p>
        <a:p>
          <a:pPr marL="228600" lvl="1" indent="-228600" algn="l" defTabSz="1022350">
            <a:lnSpc>
              <a:spcPct val="90000"/>
            </a:lnSpc>
            <a:spcBef>
              <a:spcPct val="0"/>
            </a:spcBef>
            <a:spcAft>
              <a:spcPct val="15000"/>
            </a:spcAft>
            <a:buChar char="•"/>
          </a:pPr>
          <a:r>
            <a:rPr lang="en-GB" sz="2300" kern="1200"/>
            <a:t>Present key contributions and challenges of EI sector, how these are being addressed. Engage with reporting entities. Regular oversight report on progress. </a:t>
          </a:r>
        </a:p>
      </dsp:txBody>
      <dsp:txXfrm>
        <a:off x="3491877" y="1688008"/>
        <a:ext cx="7408922" cy="17290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7CB08-F035-4361-82AF-9DB0F109294C}">
      <dsp:nvSpPr>
        <dsp:cNvPr id="0" name=""/>
        <dsp:cNvSpPr/>
      </dsp:nvSpPr>
      <dsp:spPr>
        <a:xfrm>
          <a:off x="5325" y="273637"/>
          <a:ext cx="2723868" cy="106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a:lnSpc>
              <a:spcPct val="90000"/>
            </a:lnSpc>
            <a:spcBef>
              <a:spcPct val="0"/>
            </a:spcBef>
            <a:spcAft>
              <a:spcPct val="35000"/>
            </a:spcAft>
            <a:buNone/>
          </a:pPr>
          <a:r>
            <a:rPr lang="en-GB" sz="2400" kern="1200"/>
            <a:t>EI’s contribution to the energy transition</a:t>
          </a:r>
        </a:p>
      </dsp:txBody>
      <dsp:txXfrm>
        <a:off x="5325" y="273637"/>
        <a:ext cx="2723868" cy="1069200"/>
      </dsp:txXfrm>
    </dsp:sp>
    <dsp:sp modelId="{6177CEE3-4F2B-4913-B27A-C1D25C58B163}">
      <dsp:nvSpPr>
        <dsp:cNvPr id="0" name=""/>
        <dsp:cNvSpPr/>
      </dsp:nvSpPr>
      <dsp:spPr>
        <a:xfrm>
          <a:off x="2729193" y="56456"/>
          <a:ext cx="544773" cy="1503562"/>
        </a:xfrm>
        <a:prstGeom prst="leftBrace">
          <a:avLst>
            <a:gd name="adj1" fmla="val 35000"/>
            <a:gd name="adj2" fmla="val 50000"/>
          </a:avLst>
        </a:pr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6A933E-BA95-4725-B861-94A558BCFBDD}">
      <dsp:nvSpPr>
        <dsp:cNvPr id="0" name=""/>
        <dsp:cNvSpPr/>
      </dsp:nvSpPr>
      <dsp:spPr>
        <a:xfrm>
          <a:off x="3491877" y="56456"/>
          <a:ext cx="7408922" cy="1503562"/>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GB" sz="2400" kern="1200"/>
            <a:t>Identify what elements of mining most relevant for plans to energy transition</a:t>
          </a:r>
        </a:p>
        <a:p>
          <a:pPr marL="228600" lvl="1" indent="-228600" algn="l" defTabSz="1066800">
            <a:lnSpc>
              <a:spcPct val="90000"/>
            </a:lnSpc>
            <a:spcBef>
              <a:spcPct val="0"/>
            </a:spcBef>
            <a:spcAft>
              <a:spcPct val="15000"/>
            </a:spcAft>
            <a:buChar char="•"/>
          </a:pPr>
          <a:r>
            <a:rPr lang="en-GB" sz="2400" kern="1200"/>
            <a:t>Engage with stakeholders in area of energy transition to identify EITI’s contribution to ongoing work streams</a:t>
          </a:r>
        </a:p>
      </dsp:txBody>
      <dsp:txXfrm>
        <a:off x="3491877" y="56456"/>
        <a:ext cx="7408922" cy="1503562"/>
      </dsp:txXfrm>
    </dsp:sp>
    <dsp:sp modelId="{0D2E3C1D-FD59-4403-9F35-24198DA5D4B2}">
      <dsp:nvSpPr>
        <dsp:cNvPr id="0" name=""/>
        <dsp:cNvSpPr/>
      </dsp:nvSpPr>
      <dsp:spPr>
        <a:xfrm>
          <a:off x="5325" y="1902581"/>
          <a:ext cx="2723868" cy="1366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a:lnSpc>
              <a:spcPct val="90000"/>
            </a:lnSpc>
            <a:spcBef>
              <a:spcPct val="0"/>
            </a:spcBef>
            <a:spcAft>
              <a:spcPct val="35000"/>
            </a:spcAft>
            <a:buNone/>
          </a:pPr>
          <a:r>
            <a:rPr lang="en-GB" sz="2400" kern="1200"/>
            <a:t>Considering citizens’ concerns, and women in particular</a:t>
          </a:r>
        </a:p>
      </dsp:txBody>
      <dsp:txXfrm>
        <a:off x="5325" y="1902581"/>
        <a:ext cx="2723868" cy="1366199"/>
      </dsp:txXfrm>
    </dsp:sp>
    <dsp:sp modelId="{AAD40DDF-9161-4464-9D37-9821F545F8FF}">
      <dsp:nvSpPr>
        <dsp:cNvPr id="0" name=""/>
        <dsp:cNvSpPr/>
      </dsp:nvSpPr>
      <dsp:spPr>
        <a:xfrm>
          <a:off x="2729193" y="1646418"/>
          <a:ext cx="544773" cy="1878525"/>
        </a:xfrm>
        <a:prstGeom prst="leftBrace">
          <a:avLst>
            <a:gd name="adj1" fmla="val 35000"/>
            <a:gd name="adj2" fmla="val 50000"/>
          </a:avLst>
        </a:pr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E13CB0-5C96-4767-B0F2-62099FCF9E42}">
      <dsp:nvSpPr>
        <dsp:cNvPr id="0" name=""/>
        <dsp:cNvSpPr/>
      </dsp:nvSpPr>
      <dsp:spPr>
        <a:xfrm>
          <a:off x="3491877" y="1646418"/>
          <a:ext cx="7408922" cy="1878525"/>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GB" sz="2400" kern="1200"/>
            <a:t>Engage with CSO to identify most burning issues on EI that affects their well being.</a:t>
          </a:r>
        </a:p>
        <a:p>
          <a:pPr marL="228600" lvl="1" indent="-228600" algn="l" defTabSz="1066800">
            <a:lnSpc>
              <a:spcPct val="90000"/>
            </a:lnSpc>
            <a:spcBef>
              <a:spcPct val="0"/>
            </a:spcBef>
            <a:spcAft>
              <a:spcPct val="15000"/>
            </a:spcAft>
            <a:buChar char="•"/>
          </a:pPr>
          <a:r>
            <a:rPr lang="en-GB" sz="2400" kern="1200"/>
            <a:t>Identify, with existing organisations, the issues from EI that affect women’s well-being most</a:t>
          </a:r>
        </a:p>
        <a:p>
          <a:pPr marL="228600" lvl="1" indent="-228600" algn="l" defTabSz="1066800">
            <a:lnSpc>
              <a:spcPct val="90000"/>
            </a:lnSpc>
            <a:spcBef>
              <a:spcPct val="0"/>
            </a:spcBef>
            <a:spcAft>
              <a:spcPct val="15000"/>
            </a:spcAft>
            <a:buChar char="•"/>
          </a:pPr>
          <a:r>
            <a:rPr lang="en-GB" sz="2400" kern="1200"/>
            <a:t>Ensure women’s representation on MSG</a:t>
          </a:r>
        </a:p>
      </dsp:txBody>
      <dsp:txXfrm>
        <a:off x="3491877" y="1646418"/>
        <a:ext cx="7408922" cy="18785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99937D-F085-4D4B-8E59-74F7E46CE7CD}">
      <dsp:nvSpPr>
        <dsp:cNvPr id="0" name=""/>
        <dsp:cNvSpPr/>
      </dsp:nvSpPr>
      <dsp:spPr>
        <a:xfrm>
          <a:off x="4813366" y="-89591"/>
          <a:ext cx="1279392" cy="1198892"/>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a:solidFill>
                <a:srgbClr val="FFFFFF"/>
              </a:solidFill>
            </a:rPr>
            <a:t>Carry out WP. </a:t>
          </a:r>
          <a:r>
            <a:rPr lang="fr-FR" sz="1400" kern="1200" err="1">
              <a:solidFill>
                <a:srgbClr val="FFFFFF"/>
              </a:solidFill>
            </a:rPr>
            <a:t>Collect</a:t>
          </a:r>
          <a:r>
            <a:rPr lang="fr-FR" sz="1400" kern="1200">
              <a:solidFill>
                <a:srgbClr val="FFFFFF"/>
              </a:solidFill>
            </a:rPr>
            <a:t> </a:t>
          </a:r>
          <a:r>
            <a:rPr lang="fr-FR" sz="1400" kern="1200" err="1">
              <a:solidFill>
                <a:srgbClr val="FFFFFF"/>
              </a:solidFill>
            </a:rPr>
            <a:t>indicator</a:t>
          </a:r>
          <a:r>
            <a:rPr lang="fr-FR" sz="1400" kern="1200">
              <a:solidFill>
                <a:srgbClr val="FFFFFF"/>
              </a:solidFill>
            </a:rPr>
            <a:t> data on the go</a:t>
          </a:r>
        </a:p>
      </dsp:txBody>
      <dsp:txXfrm>
        <a:off x="4871891" y="-31066"/>
        <a:ext cx="1162342" cy="1081842"/>
      </dsp:txXfrm>
    </dsp:sp>
    <dsp:sp modelId="{A3E9D3B2-9676-4161-9BA3-9627695C706F}">
      <dsp:nvSpPr>
        <dsp:cNvPr id="0" name=""/>
        <dsp:cNvSpPr/>
      </dsp:nvSpPr>
      <dsp:spPr>
        <a:xfrm>
          <a:off x="4080395" y="509854"/>
          <a:ext cx="2745334" cy="2745334"/>
        </a:xfrm>
        <a:custGeom>
          <a:avLst/>
          <a:gdLst/>
          <a:ahLst/>
          <a:cxnLst/>
          <a:rect l="0" t="0" r="0" b="0"/>
          <a:pathLst>
            <a:path>
              <a:moveTo>
                <a:pt x="2188608" y="268830"/>
              </a:moveTo>
              <a:arcTo wR="1372667" hR="1372667" stAng="18388278" swAng="1632067"/>
            </a:path>
          </a:pathLst>
        </a:custGeom>
        <a:noFill/>
        <a:ln w="6350" cap="flat" cmpd="sng" algn="in">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A801BEA-E1D0-40DD-BA57-737510763022}">
      <dsp:nvSpPr>
        <dsp:cNvPr id="0" name=""/>
        <dsp:cNvSpPr/>
      </dsp:nvSpPr>
      <dsp:spPr>
        <a:xfrm>
          <a:off x="6186033" y="1466719"/>
          <a:ext cx="1279392" cy="831605"/>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err="1">
              <a:solidFill>
                <a:srgbClr val="FFFFFF"/>
              </a:solidFill>
            </a:rPr>
            <a:t>Review</a:t>
          </a:r>
          <a:r>
            <a:rPr lang="fr-FR" sz="1400" kern="1200">
              <a:solidFill>
                <a:srgbClr val="FFFFFF"/>
              </a:solidFill>
            </a:rPr>
            <a:t> </a:t>
          </a:r>
          <a:r>
            <a:rPr lang="fr-FR" sz="1400" kern="1200" err="1">
              <a:solidFill>
                <a:srgbClr val="FFFFFF"/>
              </a:solidFill>
            </a:rPr>
            <a:t>progress</a:t>
          </a:r>
          <a:endParaRPr lang="fr-FR" sz="1400" kern="1200">
            <a:solidFill>
              <a:srgbClr val="FFFFFF"/>
            </a:solidFill>
          </a:endParaRPr>
        </a:p>
      </dsp:txBody>
      <dsp:txXfrm>
        <a:off x="6226629" y="1507315"/>
        <a:ext cx="1198200" cy="750413"/>
      </dsp:txXfrm>
    </dsp:sp>
    <dsp:sp modelId="{0B0E0587-43B6-451F-B0D4-F1654ECC03A1}">
      <dsp:nvSpPr>
        <dsp:cNvPr id="0" name=""/>
        <dsp:cNvSpPr/>
      </dsp:nvSpPr>
      <dsp:spPr>
        <a:xfrm>
          <a:off x="4080395" y="509854"/>
          <a:ext cx="2745334" cy="2745334"/>
        </a:xfrm>
        <a:custGeom>
          <a:avLst/>
          <a:gdLst/>
          <a:ahLst/>
          <a:cxnLst/>
          <a:rect l="0" t="0" r="0" b="0"/>
          <a:pathLst>
            <a:path>
              <a:moveTo>
                <a:pt x="2602951" y="1981448"/>
              </a:moveTo>
              <a:arcTo wR="1372667" hR="1372667" stAng="1579655" swAng="1632067"/>
            </a:path>
          </a:pathLst>
        </a:custGeom>
        <a:noFill/>
        <a:ln w="6350" cap="flat" cmpd="sng" algn="in">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B966615-6DD5-407C-A091-9EE4EE973E09}">
      <dsp:nvSpPr>
        <dsp:cNvPr id="0" name=""/>
        <dsp:cNvSpPr/>
      </dsp:nvSpPr>
      <dsp:spPr>
        <a:xfrm>
          <a:off x="4813366" y="2839386"/>
          <a:ext cx="1279392" cy="831605"/>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err="1">
              <a:solidFill>
                <a:srgbClr val="FFFFFF"/>
              </a:solidFill>
            </a:rPr>
            <a:t>Adjust</a:t>
          </a:r>
          <a:r>
            <a:rPr lang="fr-FR" sz="1400" kern="1200">
              <a:solidFill>
                <a:srgbClr val="FFFFFF"/>
              </a:solidFill>
            </a:rPr>
            <a:t> WP and </a:t>
          </a:r>
          <a:r>
            <a:rPr lang="fr-FR" sz="1400" kern="1200" err="1">
              <a:solidFill>
                <a:srgbClr val="FFFFFF"/>
              </a:solidFill>
            </a:rPr>
            <a:t>agree</a:t>
          </a:r>
          <a:r>
            <a:rPr lang="fr-FR" sz="1400" kern="1200">
              <a:solidFill>
                <a:srgbClr val="FFFFFF"/>
              </a:solidFill>
            </a:rPr>
            <a:t> on objectives</a:t>
          </a:r>
        </a:p>
      </dsp:txBody>
      <dsp:txXfrm>
        <a:off x="4853962" y="2879982"/>
        <a:ext cx="1198200" cy="750413"/>
      </dsp:txXfrm>
    </dsp:sp>
    <dsp:sp modelId="{7FF753B6-E4D6-4277-8785-01FB53051D80}">
      <dsp:nvSpPr>
        <dsp:cNvPr id="0" name=""/>
        <dsp:cNvSpPr/>
      </dsp:nvSpPr>
      <dsp:spPr>
        <a:xfrm>
          <a:off x="4080395" y="509854"/>
          <a:ext cx="2745334" cy="2745334"/>
        </a:xfrm>
        <a:custGeom>
          <a:avLst/>
          <a:gdLst/>
          <a:ahLst/>
          <a:cxnLst/>
          <a:rect l="0" t="0" r="0" b="0"/>
          <a:pathLst>
            <a:path>
              <a:moveTo>
                <a:pt x="556726" y="2476503"/>
              </a:moveTo>
              <a:arcTo wR="1372667" hR="1372667" stAng="7588278" swAng="1632067"/>
            </a:path>
          </a:pathLst>
        </a:custGeom>
        <a:noFill/>
        <a:ln w="6350" cap="flat" cmpd="sng" algn="in">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D84E2DD-A541-4853-A5C2-20634D99007D}">
      <dsp:nvSpPr>
        <dsp:cNvPr id="0" name=""/>
        <dsp:cNvSpPr/>
      </dsp:nvSpPr>
      <dsp:spPr>
        <a:xfrm>
          <a:off x="3440698" y="1466719"/>
          <a:ext cx="1279392" cy="831605"/>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a:solidFill>
                <a:srgbClr val="FFFFFF"/>
              </a:solidFill>
            </a:rPr>
            <a:t>Work plan: objectives, actions</a:t>
          </a:r>
        </a:p>
      </dsp:txBody>
      <dsp:txXfrm>
        <a:off x="3481294" y="1507315"/>
        <a:ext cx="1198200" cy="750413"/>
      </dsp:txXfrm>
    </dsp:sp>
    <dsp:sp modelId="{853FAC09-2DC0-4BDD-90E1-71A514511EAF}">
      <dsp:nvSpPr>
        <dsp:cNvPr id="0" name=""/>
        <dsp:cNvSpPr/>
      </dsp:nvSpPr>
      <dsp:spPr>
        <a:xfrm>
          <a:off x="4080395" y="509854"/>
          <a:ext cx="2745334" cy="2745334"/>
        </a:xfrm>
        <a:custGeom>
          <a:avLst/>
          <a:gdLst/>
          <a:ahLst/>
          <a:cxnLst/>
          <a:rect l="0" t="0" r="0" b="0"/>
          <a:pathLst>
            <a:path>
              <a:moveTo>
                <a:pt x="142382" y="763885"/>
              </a:moveTo>
              <a:arcTo wR="1372667" hR="1372667" stAng="12379655" swAng="1632067"/>
            </a:path>
          </a:pathLst>
        </a:custGeom>
        <a:noFill/>
        <a:ln w="6350" cap="flat" cmpd="sng" algn="in">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681B12-C169-4E34-ACF3-4D74A70D852E}">
      <dsp:nvSpPr>
        <dsp:cNvPr id="0" name=""/>
        <dsp:cNvSpPr/>
      </dsp:nvSpPr>
      <dsp:spPr>
        <a:xfrm>
          <a:off x="2001440" y="0"/>
          <a:ext cx="1334293" cy="895350"/>
        </a:xfrm>
        <a:prstGeom prst="trapezoid">
          <a:avLst>
            <a:gd name="adj" fmla="val 74512"/>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a:t>Objective</a:t>
          </a:r>
        </a:p>
      </dsp:txBody>
      <dsp:txXfrm>
        <a:off x="2001440" y="0"/>
        <a:ext cx="1334293" cy="895350"/>
      </dsp:txXfrm>
    </dsp:sp>
    <dsp:sp modelId="{E3F7F96A-CE8C-47D9-9A06-0630A939A523}">
      <dsp:nvSpPr>
        <dsp:cNvPr id="0" name=""/>
        <dsp:cNvSpPr/>
      </dsp:nvSpPr>
      <dsp:spPr>
        <a:xfrm>
          <a:off x="1334293" y="895349"/>
          <a:ext cx="2668587" cy="895350"/>
        </a:xfrm>
        <a:prstGeom prst="trapezoid">
          <a:avLst>
            <a:gd name="adj" fmla="val 74512"/>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a:t>Outcome 1 and 2</a:t>
          </a:r>
        </a:p>
      </dsp:txBody>
      <dsp:txXfrm>
        <a:off x="1801296" y="895349"/>
        <a:ext cx="1734581" cy="895350"/>
      </dsp:txXfrm>
    </dsp:sp>
    <dsp:sp modelId="{0B4FC433-75F3-40B8-B231-4E7E026D6547}">
      <dsp:nvSpPr>
        <dsp:cNvPr id="0" name=""/>
        <dsp:cNvSpPr/>
      </dsp:nvSpPr>
      <dsp:spPr>
        <a:xfrm>
          <a:off x="667146" y="1790699"/>
          <a:ext cx="4002881" cy="895350"/>
        </a:xfrm>
        <a:prstGeom prst="trapezoid">
          <a:avLst>
            <a:gd name="adj" fmla="val 74512"/>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a:t>Outputs 1, 2, 3</a:t>
          </a:r>
        </a:p>
      </dsp:txBody>
      <dsp:txXfrm>
        <a:off x="1367651" y="1790699"/>
        <a:ext cx="2601872" cy="895350"/>
      </dsp:txXfrm>
    </dsp:sp>
    <dsp:sp modelId="{2BCBAEB1-B737-4401-B745-322759A43CA5}">
      <dsp:nvSpPr>
        <dsp:cNvPr id="0" name=""/>
        <dsp:cNvSpPr/>
      </dsp:nvSpPr>
      <dsp:spPr>
        <a:xfrm>
          <a:off x="0" y="2686050"/>
          <a:ext cx="5337174" cy="895350"/>
        </a:xfrm>
        <a:prstGeom prst="trapezoid">
          <a:avLst>
            <a:gd name="adj" fmla="val 74512"/>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a:t>Action 1, action 2, action 3, action 4, action 5, action 6</a:t>
          </a:r>
        </a:p>
      </dsp:txBody>
      <dsp:txXfrm>
        <a:off x="934005" y="2686050"/>
        <a:ext cx="3469163" cy="895350"/>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0F0302-BE9E-8A47-8FBA-EF4A5D6A0C17}" type="slidenum">
              <a:rPr lang="nb-NO" smtClean="0"/>
              <a:t>‹#›</a:t>
            </a:fld>
            <a:endParaRPr lang="nb-NO"/>
          </a:p>
        </p:txBody>
      </p:sp>
    </p:spTree>
    <p:extLst>
      <p:ext uri="{BB962C8B-B14F-4D97-AF65-F5344CB8AC3E}">
        <p14:creationId xmlns:p14="http://schemas.microsoft.com/office/powerpoint/2010/main" val="1621326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lickr.com/photos/eiti/48980506326/in/album-72157711550422386/"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F0F0302-BE9E-8A47-8FBA-EF4A5D6A0C17}" type="slidenum">
              <a:rPr lang="nb-NO" smtClean="0"/>
              <a:t>2</a:t>
            </a:fld>
            <a:endParaRPr lang="nb-NO"/>
          </a:p>
        </p:txBody>
      </p:sp>
    </p:spTree>
    <p:extLst>
      <p:ext uri="{BB962C8B-B14F-4D97-AF65-F5344CB8AC3E}">
        <p14:creationId xmlns:p14="http://schemas.microsoft.com/office/powerpoint/2010/main" val="494310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might be too complicated</a:t>
            </a:r>
          </a:p>
        </p:txBody>
      </p:sp>
      <p:sp>
        <p:nvSpPr>
          <p:cNvPr id="4" name="Slide Number Placeholder 3"/>
          <p:cNvSpPr>
            <a:spLocks noGrp="1"/>
          </p:cNvSpPr>
          <p:nvPr>
            <p:ph type="sldNum" sz="quarter" idx="5"/>
          </p:nvPr>
        </p:nvSpPr>
        <p:spPr/>
        <p:txBody>
          <a:bodyPr/>
          <a:lstStyle/>
          <a:p>
            <a:fld id="{AF0F0302-BE9E-8A47-8FBA-EF4A5D6A0C17}" type="slidenum">
              <a:rPr lang="nb-NO" smtClean="0"/>
              <a:t>15</a:t>
            </a:fld>
            <a:endParaRPr lang="nb-NO"/>
          </a:p>
        </p:txBody>
      </p:sp>
    </p:spTree>
    <p:extLst>
      <p:ext uri="{BB962C8B-B14F-4D97-AF65-F5344CB8AC3E}">
        <p14:creationId xmlns:p14="http://schemas.microsoft.com/office/powerpoint/2010/main" val="657284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err="1"/>
              <a:t>Building</a:t>
            </a:r>
            <a:r>
              <a:rPr lang="nb-NO"/>
              <a:t> an EITI e-</a:t>
            </a:r>
            <a:r>
              <a:rPr lang="nb-NO" err="1"/>
              <a:t>reporting</a:t>
            </a:r>
            <a:r>
              <a:rPr lang="nb-NO"/>
              <a:t> portal. </a:t>
            </a:r>
          </a:p>
          <a:p>
            <a:pPr lvl="1"/>
            <a:r>
              <a:rPr lang="nb-NO" err="1"/>
              <a:t>That</a:t>
            </a:r>
            <a:r>
              <a:rPr lang="nb-NO"/>
              <a:t> </a:t>
            </a:r>
            <a:r>
              <a:rPr lang="nb-NO" err="1"/>
              <a:t>can</a:t>
            </a:r>
            <a:r>
              <a:rPr lang="nb-NO"/>
              <a:t> </a:t>
            </a:r>
            <a:r>
              <a:rPr lang="nb-NO" err="1"/>
              <a:t>improve</a:t>
            </a:r>
            <a:r>
              <a:rPr lang="nb-NO"/>
              <a:t> </a:t>
            </a:r>
            <a:r>
              <a:rPr lang="nb-NO" err="1"/>
              <a:t>quality</a:t>
            </a:r>
            <a:r>
              <a:rPr lang="nb-NO"/>
              <a:t> </a:t>
            </a:r>
            <a:r>
              <a:rPr lang="nb-NO" err="1"/>
              <a:t>of</a:t>
            </a:r>
            <a:r>
              <a:rPr lang="nb-NO"/>
              <a:t> EITI </a:t>
            </a:r>
            <a:r>
              <a:rPr lang="nb-NO" err="1"/>
              <a:t>reporting</a:t>
            </a:r>
            <a:r>
              <a:rPr lang="nb-NO"/>
              <a:t> data and </a:t>
            </a:r>
            <a:r>
              <a:rPr lang="nb-NO" err="1"/>
              <a:t>improve</a:t>
            </a:r>
            <a:r>
              <a:rPr lang="nb-NO"/>
              <a:t> </a:t>
            </a:r>
            <a:r>
              <a:rPr lang="nb-NO" err="1"/>
              <a:t>efficiency</a:t>
            </a:r>
            <a:r>
              <a:rPr lang="nb-NO"/>
              <a:t> </a:t>
            </a:r>
            <a:r>
              <a:rPr lang="nb-NO" err="1"/>
              <a:t>of</a:t>
            </a:r>
            <a:r>
              <a:rPr lang="nb-NO"/>
              <a:t> EITI </a:t>
            </a:r>
            <a:r>
              <a:rPr lang="nb-NO" err="1"/>
              <a:t>reporting</a:t>
            </a:r>
            <a:r>
              <a:rPr lang="nb-NO"/>
              <a:t>, </a:t>
            </a:r>
            <a:r>
              <a:rPr lang="nb-NO" err="1"/>
              <a:t>but</a:t>
            </a:r>
            <a:r>
              <a:rPr lang="nb-NO"/>
              <a:t> </a:t>
            </a:r>
            <a:r>
              <a:rPr lang="nb-NO" err="1"/>
              <a:t>does</a:t>
            </a:r>
            <a:r>
              <a:rPr lang="nb-NO"/>
              <a:t> not </a:t>
            </a:r>
            <a:r>
              <a:rPr lang="nb-NO" err="1"/>
              <a:t>embed</a:t>
            </a:r>
            <a:r>
              <a:rPr lang="nb-NO"/>
              <a:t> </a:t>
            </a:r>
            <a:r>
              <a:rPr lang="nb-NO" err="1"/>
              <a:t>transparency</a:t>
            </a:r>
            <a:r>
              <a:rPr lang="nb-NO"/>
              <a:t> at </a:t>
            </a:r>
            <a:r>
              <a:rPr lang="nb-NO" err="1"/>
              <a:t>reporting</a:t>
            </a:r>
            <a:r>
              <a:rPr lang="nb-NO"/>
              <a:t> </a:t>
            </a:r>
            <a:r>
              <a:rPr lang="nb-NO" err="1"/>
              <a:t>entity</a:t>
            </a:r>
            <a:r>
              <a:rPr lang="nb-NO"/>
              <a:t>.</a:t>
            </a:r>
          </a:p>
          <a:p>
            <a:r>
              <a:rPr lang="nb-NO" err="1"/>
              <a:t>Building</a:t>
            </a:r>
            <a:r>
              <a:rPr lang="nb-NO"/>
              <a:t> an EITI </a:t>
            </a:r>
            <a:r>
              <a:rPr lang="nb-NO" err="1"/>
              <a:t>open</a:t>
            </a:r>
            <a:r>
              <a:rPr lang="nb-NO"/>
              <a:t> data portal / EITI data </a:t>
            </a:r>
            <a:r>
              <a:rPr lang="nb-NO" err="1"/>
              <a:t>dashboard</a:t>
            </a:r>
            <a:endParaRPr lang="nb-NO"/>
          </a:p>
          <a:p>
            <a:pPr lvl="1"/>
            <a:r>
              <a:rPr lang="nb-NO" err="1"/>
              <a:t>Such</a:t>
            </a:r>
            <a:r>
              <a:rPr lang="nb-NO"/>
              <a:t> </a:t>
            </a:r>
            <a:r>
              <a:rPr lang="nb-NO" err="1"/>
              <a:t>measures</a:t>
            </a:r>
            <a:r>
              <a:rPr lang="nb-NO"/>
              <a:t> </a:t>
            </a:r>
            <a:r>
              <a:rPr lang="nb-NO" err="1"/>
              <a:t>can</a:t>
            </a:r>
            <a:r>
              <a:rPr lang="nb-NO"/>
              <a:t> be a bridge or bring </a:t>
            </a:r>
            <a:r>
              <a:rPr lang="nb-NO" err="1"/>
              <a:t>together</a:t>
            </a:r>
            <a:r>
              <a:rPr lang="nb-NO"/>
              <a:t> data </a:t>
            </a:r>
            <a:r>
              <a:rPr lang="nb-NO" err="1"/>
              <a:t>that</a:t>
            </a:r>
            <a:r>
              <a:rPr lang="nb-NO"/>
              <a:t> is </a:t>
            </a:r>
            <a:r>
              <a:rPr lang="nb-NO" err="1"/>
              <a:t>scattered</a:t>
            </a:r>
            <a:r>
              <a:rPr lang="nb-NO"/>
              <a:t> </a:t>
            </a:r>
            <a:r>
              <a:rPr lang="nb-NO" err="1"/>
              <a:t>across</a:t>
            </a:r>
            <a:r>
              <a:rPr lang="nb-NO"/>
              <a:t> websites. Not </a:t>
            </a:r>
            <a:r>
              <a:rPr lang="nb-NO" err="1"/>
              <a:t>neccessary</a:t>
            </a:r>
            <a:r>
              <a:rPr lang="nb-NO"/>
              <a:t> to be </a:t>
            </a:r>
            <a:r>
              <a:rPr lang="nb-NO" err="1"/>
              <a:t>branded</a:t>
            </a:r>
            <a:r>
              <a:rPr lang="nb-NO"/>
              <a:t> </a:t>
            </a:r>
            <a:r>
              <a:rPr lang="nb-NO" err="1"/>
              <a:t>with</a:t>
            </a:r>
            <a:r>
              <a:rPr lang="nb-NO"/>
              <a:t> EITI. Goal is to make </a:t>
            </a:r>
            <a:r>
              <a:rPr lang="nb-NO" err="1"/>
              <a:t>transparency</a:t>
            </a:r>
            <a:r>
              <a:rPr lang="nb-NO"/>
              <a:t> </a:t>
            </a:r>
            <a:r>
              <a:rPr lang="nb-NO" err="1"/>
              <a:t>the</a:t>
            </a:r>
            <a:r>
              <a:rPr lang="nb-NO"/>
              <a:t> </a:t>
            </a:r>
            <a:r>
              <a:rPr lang="nb-NO" err="1"/>
              <a:t>rule</a:t>
            </a:r>
            <a:r>
              <a:rPr lang="nb-NO"/>
              <a:t> at </a:t>
            </a:r>
            <a:r>
              <a:rPr lang="nb-NO" err="1"/>
              <a:t>the</a:t>
            </a:r>
            <a:r>
              <a:rPr lang="nb-NO"/>
              <a:t> </a:t>
            </a:r>
            <a:r>
              <a:rPr lang="nb-NO" err="1"/>
              <a:t>level</a:t>
            </a:r>
            <a:r>
              <a:rPr lang="nb-NO"/>
              <a:t> </a:t>
            </a:r>
            <a:r>
              <a:rPr lang="nb-NO" err="1"/>
              <a:t>of</a:t>
            </a:r>
            <a:r>
              <a:rPr lang="nb-NO"/>
              <a:t> </a:t>
            </a:r>
            <a:r>
              <a:rPr lang="nb-NO" err="1"/>
              <a:t>reporting</a:t>
            </a:r>
            <a:r>
              <a:rPr lang="nb-NO"/>
              <a:t> </a:t>
            </a:r>
            <a:r>
              <a:rPr lang="nb-NO" err="1"/>
              <a:t>agency</a:t>
            </a:r>
            <a:r>
              <a:rPr lang="nb-NO"/>
              <a:t>.</a:t>
            </a:r>
          </a:p>
          <a:p>
            <a:pPr marL="0" indent="0">
              <a:buNone/>
            </a:pPr>
            <a:endParaRPr lang="nb-NO"/>
          </a:p>
          <a:p>
            <a:pPr marL="0" indent="0">
              <a:buNone/>
            </a:pPr>
            <a:r>
              <a:rPr lang="nb-NO"/>
              <a:t>EITI </a:t>
            </a:r>
            <a:r>
              <a:rPr lang="nb-NO" err="1"/>
              <a:t>can</a:t>
            </a:r>
            <a:r>
              <a:rPr lang="nb-NO"/>
              <a:t> play a </a:t>
            </a:r>
            <a:r>
              <a:rPr lang="nb-NO" err="1"/>
              <a:t>crucial</a:t>
            </a:r>
            <a:r>
              <a:rPr lang="nb-NO"/>
              <a:t> </a:t>
            </a:r>
            <a:r>
              <a:rPr lang="nb-NO" err="1"/>
              <a:t>role</a:t>
            </a:r>
            <a:r>
              <a:rPr lang="nb-NO"/>
              <a:t> </a:t>
            </a:r>
            <a:r>
              <a:rPr lang="nb-NO" err="1"/>
              <a:t>of</a:t>
            </a:r>
            <a:r>
              <a:rPr lang="nb-NO"/>
              <a:t> </a:t>
            </a:r>
            <a:r>
              <a:rPr lang="nb-NO" err="1"/>
              <a:t>assessing</a:t>
            </a:r>
            <a:r>
              <a:rPr lang="nb-NO"/>
              <a:t> </a:t>
            </a:r>
            <a:r>
              <a:rPr lang="nb-NO" err="1"/>
              <a:t>quality</a:t>
            </a:r>
            <a:r>
              <a:rPr lang="nb-NO"/>
              <a:t>, </a:t>
            </a:r>
            <a:r>
              <a:rPr lang="nb-NO" err="1"/>
              <a:t>adherence</a:t>
            </a:r>
            <a:r>
              <a:rPr lang="nb-NO"/>
              <a:t> to </a:t>
            </a:r>
            <a:r>
              <a:rPr lang="nb-NO" err="1"/>
              <a:t>rules</a:t>
            </a:r>
            <a:r>
              <a:rPr lang="nb-NO"/>
              <a:t> and narrative to </a:t>
            </a:r>
            <a:r>
              <a:rPr lang="nb-NO" err="1"/>
              <a:t>the</a:t>
            </a:r>
            <a:r>
              <a:rPr lang="nb-NO"/>
              <a:t> </a:t>
            </a:r>
            <a:r>
              <a:rPr lang="nb-NO" err="1"/>
              <a:t>information</a:t>
            </a:r>
            <a:r>
              <a:rPr lang="nb-NO"/>
              <a:t>. </a:t>
            </a:r>
          </a:p>
        </p:txBody>
      </p:sp>
      <p:sp>
        <p:nvSpPr>
          <p:cNvPr id="4" name="Slide Number Placeholder 3"/>
          <p:cNvSpPr>
            <a:spLocks noGrp="1"/>
          </p:cNvSpPr>
          <p:nvPr>
            <p:ph type="sldNum" sz="quarter" idx="5"/>
          </p:nvPr>
        </p:nvSpPr>
        <p:spPr/>
        <p:txBody>
          <a:bodyPr/>
          <a:lstStyle/>
          <a:p>
            <a:fld id="{AF0F0302-BE9E-8A47-8FBA-EF4A5D6A0C17}" type="slidenum">
              <a:rPr lang="nb-NO" smtClean="0"/>
              <a:t>17</a:t>
            </a:fld>
            <a:endParaRPr lang="nb-NO"/>
          </a:p>
        </p:txBody>
      </p:sp>
    </p:spTree>
    <p:extLst>
      <p:ext uri="{BB962C8B-B14F-4D97-AF65-F5344CB8AC3E}">
        <p14:creationId xmlns:p14="http://schemas.microsoft.com/office/powerpoint/2010/main" val="1005737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2020 </a:t>
            </a:r>
            <a:r>
              <a:rPr lang="nb-NO" err="1"/>
              <a:t>work</a:t>
            </a:r>
            <a:r>
              <a:rPr lang="nb-NO"/>
              <a:t> plan: </a:t>
            </a:r>
            <a:r>
              <a:rPr lang="nb-NO" err="1"/>
              <a:t>here</a:t>
            </a:r>
            <a:r>
              <a:rPr lang="nb-NO"/>
              <a:t> </a:t>
            </a:r>
            <a:r>
              <a:rPr lang="nb-NO" err="1"/>
              <a:t>the</a:t>
            </a:r>
            <a:r>
              <a:rPr lang="nb-NO"/>
              <a:t> </a:t>
            </a:r>
            <a:r>
              <a:rPr lang="nb-NO" err="1"/>
              <a:t>focus</a:t>
            </a:r>
            <a:r>
              <a:rPr lang="nb-NO"/>
              <a:t> is </a:t>
            </a:r>
            <a:r>
              <a:rPr lang="nb-NO" err="1"/>
              <a:t>on</a:t>
            </a:r>
            <a:r>
              <a:rPr lang="nb-NO"/>
              <a:t> </a:t>
            </a:r>
            <a:r>
              <a:rPr lang="nb-NO" err="1"/>
              <a:t>following</a:t>
            </a:r>
            <a:r>
              <a:rPr lang="nb-NO"/>
              <a:t> up </a:t>
            </a:r>
            <a:r>
              <a:rPr lang="nb-NO" err="1"/>
              <a:t>with</a:t>
            </a:r>
            <a:r>
              <a:rPr lang="nb-NO"/>
              <a:t> </a:t>
            </a:r>
            <a:r>
              <a:rPr lang="nb-NO" err="1"/>
              <a:t>reporting</a:t>
            </a:r>
            <a:r>
              <a:rPr lang="nb-NO"/>
              <a:t> </a:t>
            </a:r>
            <a:r>
              <a:rPr lang="nb-NO" err="1"/>
              <a:t>agency</a:t>
            </a:r>
            <a:r>
              <a:rPr lang="nb-NO"/>
              <a:t> </a:t>
            </a:r>
            <a:r>
              <a:rPr lang="nb-NO" err="1"/>
              <a:t>on</a:t>
            </a:r>
            <a:r>
              <a:rPr lang="nb-NO"/>
              <a:t> </a:t>
            </a:r>
            <a:r>
              <a:rPr lang="nb-NO" err="1"/>
              <a:t>their</a:t>
            </a:r>
            <a:r>
              <a:rPr lang="nb-NO"/>
              <a:t> </a:t>
            </a:r>
            <a:r>
              <a:rPr lang="nb-NO" err="1"/>
              <a:t>routine</a:t>
            </a:r>
            <a:r>
              <a:rPr lang="nb-NO"/>
              <a:t> </a:t>
            </a:r>
            <a:r>
              <a:rPr lang="nb-NO" err="1"/>
              <a:t>disclosures</a:t>
            </a:r>
            <a:r>
              <a:rPr lang="nb-NO"/>
              <a:t>, </a:t>
            </a:r>
            <a:r>
              <a:rPr lang="nb-NO" err="1"/>
              <a:t>underpinned</a:t>
            </a:r>
            <a:r>
              <a:rPr lang="nb-NO"/>
              <a:t> by </a:t>
            </a:r>
            <a:r>
              <a:rPr lang="nb-NO" err="1"/>
              <a:t>their</a:t>
            </a:r>
            <a:r>
              <a:rPr lang="nb-NO"/>
              <a:t> </a:t>
            </a:r>
            <a:r>
              <a:rPr lang="nb-NO" err="1"/>
              <a:t>disclosure</a:t>
            </a:r>
            <a:r>
              <a:rPr lang="nb-NO"/>
              <a:t> policy. </a:t>
            </a:r>
            <a:r>
              <a:rPr lang="nb-NO" err="1"/>
              <a:t>Defines</a:t>
            </a:r>
            <a:r>
              <a:rPr lang="nb-NO"/>
              <a:t> </a:t>
            </a:r>
            <a:r>
              <a:rPr lang="nb-NO" err="1"/>
              <a:t>minium</a:t>
            </a:r>
            <a:r>
              <a:rPr lang="nb-NO"/>
              <a:t> </a:t>
            </a:r>
            <a:r>
              <a:rPr lang="nb-NO" err="1"/>
              <a:t>publication</a:t>
            </a:r>
            <a:r>
              <a:rPr lang="nb-NO"/>
              <a:t> </a:t>
            </a:r>
            <a:r>
              <a:rPr lang="nb-NO" err="1"/>
              <a:t>criteria</a:t>
            </a:r>
            <a:r>
              <a:rPr lang="nb-NO"/>
              <a:t>. </a:t>
            </a:r>
          </a:p>
        </p:txBody>
      </p:sp>
      <p:sp>
        <p:nvSpPr>
          <p:cNvPr id="4" name="Slide Number Placeholder 3"/>
          <p:cNvSpPr>
            <a:spLocks noGrp="1"/>
          </p:cNvSpPr>
          <p:nvPr>
            <p:ph type="sldNum" sz="quarter" idx="5"/>
          </p:nvPr>
        </p:nvSpPr>
        <p:spPr/>
        <p:txBody>
          <a:bodyPr/>
          <a:lstStyle/>
          <a:p>
            <a:fld id="{AF0F0302-BE9E-8A47-8FBA-EF4A5D6A0C17}" type="slidenum">
              <a:rPr lang="nb-NO" smtClean="0"/>
              <a:t>19</a:t>
            </a:fld>
            <a:endParaRPr lang="nb-NO"/>
          </a:p>
        </p:txBody>
      </p:sp>
    </p:spTree>
    <p:extLst>
      <p:ext uri="{BB962C8B-B14F-4D97-AF65-F5344CB8AC3E}">
        <p14:creationId xmlns:p14="http://schemas.microsoft.com/office/powerpoint/2010/main" val="3841644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MEL over a longer period of time. Not just one year.</a:t>
            </a:r>
          </a:p>
        </p:txBody>
      </p:sp>
      <p:sp>
        <p:nvSpPr>
          <p:cNvPr id="4" name="Slide Number Placeholder 3"/>
          <p:cNvSpPr>
            <a:spLocks noGrp="1"/>
          </p:cNvSpPr>
          <p:nvPr>
            <p:ph type="sldNum" sz="quarter" idx="5"/>
          </p:nvPr>
        </p:nvSpPr>
        <p:spPr/>
        <p:txBody>
          <a:bodyPr/>
          <a:lstStyle/>
          <a:p>
            <a:fld id="{AF0F0302-BE9E-8A47-8FBA-EF4A5D6A0C17}" type="slidenum">
              <a:rPr lang="nb-NO" smtClean="0"/>
              <a:t>27</a:t>
            </a:fld>
            <a:endParaRPr lang="nb-NO"/>
          </a:p>
        </p:txBody>
      </p:sp>
    </p:spTree>
    <p:extLst>
      <p:ext uri="{BB962C8B-B14F-4D97-AF65-F5344CB8AC3E}">
        <p14:creationId xmlns:p14="http://schemas.microsoft.com/office/powerpoint/2010/main" val="2986889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https://extractives.sharepoint.com/:x:/r/sites/ImpactassessmentEITI/_layouts/15/Doc.aspx?sourcedoc=%7B22A3104A-7E20-44BB-958F-29984D25A113%7D&amp;file=MEL%20Tracker%20for%20Lift.xlsx&amp;action=default&amp;mobileredirect=true</a:t>
            </a:r>
          </a:p>
        </p:txBody>
      </p:sp>
      <p:sp>
        <p:nvSpPr>
          <p:cNvPr id="4" name="Slide Number Placeholder 3"/>
          <p:cNvSpPr>
            <a:spLocks noGrp="1"/>
          </p:cNvSpPr>
          <p:nvPr>
            <p:ph type="sldNum" sz="quarter" idx="5"/>
          </p:nvPr>
        </p:nvSpPr>
        <p:spPr/>
        <p:txBody>
          <a:bodyPr/>
          <a:lstStyle/>
          <a:p>
            <a:fld id="{AF0F0302-BE9E-8A47-8FBA-EF4A5D6A0C17}" type="slidenum">
              <a:rPr lang="nb-NO" smtClean="0"/>
              <a:t>30</a:t>
            </a:fld>
            <a:endParaRPr lang="nb-NO"/>
          </a:p>
        </p:txBody>
      </p:sp>
    </p:spTree>
    <p:extLst>
      <p:ext uri="{BB962C8B-B14F-4D97-AF65-F5344CB8AC3E}">
        <p14:creationId xmlns:p14="http://schemas.microsoft.com/office/powerpoint/2010/main" val="167072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hlinkClick r:id="rId3"/>
              </a:rPr>
              <a:t>https://www.flickr.com/photos/eiti/48980506326/in/album-72157711550422386/</a:t>
            </a:r>
            <a:endParaRPr lang="nb-NO"/>
          </a:p>
          <a:p>
            <a:r>
              <a:rPr lang="en-US" sz="1200" b="1" i="0" kern="1200">
                <a:solidFill>
                  <a:schemeClr val="tx1"/>
                </a:solidFill>
                <a:effectLst/>
                <a:latin typeface="+mn-lt"/>
                <a:ea typeface="+mn-ea"/>
                <a:cs typeface="+mn-cs"/>
              </a:rPr>
              <a:t>45th EITI Board meeting</a:t>
            </a:r>
          </a:p>
          <a:p>
            <a:r>
              <a:rPr lang="en-US" sz="1200" b="0" i="0" kern="1200">
                <a:solidFill>
                  <a:schemeClr val="tx1"/>
                </a:solidFill>
                <a:effectLst/>
                <a:latin typeface="+mn-lt"/>
                <a:ea typeface="+mn-ea"/>
                <a:cs typeface="+mn-cs"/>
              </a:rPr>
              <a:t>Minister Samuel </a:t>
            </a:r>
            <a:r>
              <a:rPr lang="en-US" sz="1200" b="0" i="0" kern="1200" err="1">
                <a:solidFill>
                  <a:schemeClr val="tx1"/>
                </a:solidFill>
                <a:effectLst/>
                <a:latin typeface="+mn-lt"/>
                <a:ea typeface="+mn-ea"/>
                <a:cs typeface="+mn-cs"/>
              </a:rPr>
              <a:t>Urkato</a:t>
            </a:r>
            <a:r>
              <a:rPr lang="en-US" sz="1200" b="0" i="0" kern="1200">
                <a:solidFill>
                  <a:schemeClr val="tx1"/>
                </a:solidFill>
                <a:effectLst/>
                <a:latin typeface="+mn-lt"/>
                <a:ea typeface="+mn-ea"/>
                <a:cs typeface="+mn-cs"/>
              </a:rPr>
              <a:t> welcoming stakeholders</a:t>
            </a:r>
          </a:p>
          <a:p>
            <a:r>
              <a:rPr lang="nb-NO"/>
              <a:t>What is Helen going to tweet?</a:t>
            </a:r>
          </a:p>
          <a:p>
            <a:endParaRPr lang="nb-NO"/>
          </a:p>
          <a:p>
            <a:r>
              <a:rPr lang="nb-NO"/>
              <a:t>Christina</a:t>
            </a:r>
          </a:p>
        </p:txBody>
      </p:sp>
      <p:sp>
        <p:nvSpPr>
          <p:cNvPr id="4" name="Slide Number Placeholder 3"/>
          <p:cNvSpPr>
            <a:spLocks noGrp="1"/>
          </p:cNvSpPr>
          <p:nvPr>
            <p:ph type="sldNum" sz="quarter" idx="5"/>
          </p:nvPr>
        </p:nvSpPr>
        <p:spPr/>
        <p:txBody>
          <a:bodyPr/>
          <a:lstStyle/>
          <a:p>
            <a:fld id="{AF0F0302-BE9E-8A47-8FBA-EF4A5D6A0C17}" type="slidenum">
              <a:rPr lang="nb-NO" smtClean="0"/>
              <a:t>3</a:t>
            </a:fld>
            <a:endParaRPr lang="nb-NO"/>
          </a:p>
        </p:txBody>
      </p:sp>
    </p:spTree>
    <p:extLst>
      <p:ext uri="{BB962C8B-B14F-4D97-AF65-F5344CB8AC3E}">
        <p14:creationId xmlns:p14="http://schemas.microsoft.com/office/powerpoint/2010/main" val="3820182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Ian </a:t>
            </a:r>
            <a:r>
              <a:rPr lang="fr-FR" err="1"/>
              <a:t>said</a:t>
            </a:r>
            <a:r>
              <a:rPr lang="fr-FR"/>
              <a:t> </a:t>
            </a:r>
            <a:r>
              <a:rPr lang="fr-FR" err="1"/>
              <a:t>something</a:t>
            </a:r>
            <a:r>
              <a:rPr lang="fr-FR"/>
              <a:t> </a:t>
            </a:r>
            <a:r>
              <a:rPr lang="fr-FR" err="1"/>
              <a:t>interesting</a:t>
            </a:r>
            <a:r>
              <a:rPr lang="fr-FR"/>
              <a:t> at the </a:t>
            </a:r>
            <a:r>
              <a:rPr lang="fr-FR" err="1"/>
              <a:t>implementing</a:t>
            </a:r>
            <a:r>
              <a:rPr lang="fr-FR"/>
              <a:t> country </a:t>
            </a:r>
            <a:r>
              <a:rPr lang="fr-FR" err="1"/>
              <a:t>constituency</a:t>
            </a:r>
            <a:r>
              <a:rPr lang="fr-FR"/>
              <a:t> meeting: the </a:t>
            </a:r>
            <a:r>
              <a:rPr lang="fr-FR" err="1"/>
              <a:t>funding</a:t>
            </a:r>
            <a:r>
              <a:rPr lang="fr-FR"/>
              <a:t> </a:t>
            </a:r>
            <a:r>
              <a:rPr lang="fr-FR" err="1"/>
              <a:t>should</a:t>
            </a:r>
            <a:r>
              <a:rPr lang="fr-FR"/>
              <a:t> come from </a:t>
            </a:r>
            <a:r>
              <a:rPr lang="fr-FR" err="1"/>
              <a:t>government</a:t>
            </a:r>
            <a:r>
              <a:rPr lang="fr-FR"/>
              <a:t>, </a:t>
            </a:r>
            <a:r>
              <a:rPr lang="fr-FR" err="1"/>
              <a:t>because</a:t>
            </a:r>
            <a:r>
              <a:rPr lang="fr-FR"/>
              <a:t> the case for </a:t>
            </a:r>
            <a:r>
              <a:rPr lang="fr-FR" err="1"/>
              <a:t>mainstreaming</a:t>
            </a:r>
            <a:r>
              <a:rPr lang="fr-FR"/>
              <a:t> </a:t>
            </a:r>
            <a:r>
              <a:rPr lang="fr-FR" err="1"/>
              <a:t>is</a:t>
            </a:r>
            <a:r>
              <a:rPr lang="fr-FR"/>
              <a:t> </a:t>
            </a:r>
            <a:r>
              <a:rPr lang="fr-FR" err="1"/>
              <a:t>much</a:t>
            </a:r>
            <a:r>
              <a:rPr lang="fr-FR"/>
              <a:t> </a:t>
            </a:r>
            <a:r>
              <a:rPr lang="fr-FR" err="1"/>
              <a:t>easier</a:t>
            </a:r>
            <a:r>
              <a:rPr lang="fr-FR"/>
              <a:t> to </a:t>
            </a:r>
            <a:r>
              <a:rPr lang="fr-FR" err="1"/>
              <a:t>make</a:t>
            </a:r>
            <a:r>
              <a:rPr lang="fr-FR"/>
              <a:t>. </a:t>
            </a:r>
            <a:r>
              <a:rPr lang="fr-FR" err="1"/>
              <a:t>Also</a:t>
            </a:r>
            <a:r>
              <a:rPr lang="fr-FR"/>
              <a:t>, if </a:t>
            </a:r>
            <a:r>
              <a:rPr lang="fr-FR" err="1"/>
              <a:t>funding</a:t>
            </a:r>
            <a:r>
              <a:rPr lang="fr-FR"/>
              <a:t> </a:t>
            </a:r>
            <a:r>
              <a:rPr lang="fr-FR" err="1"/>
              <a:t>comes</a:t>
            </a:r>
            <a:r>
              <a:rPr lang="fr-FR"/>
              <a:t> from </a:t>
            </a:r>
            <a:r>
              <a:rPr lang="fr-FR" err="1"/>
              <a:t>government</a:t>
            </a:r>
            <a:r>
              <a:rPr lang="fr-FR"/>
              <a:t>, </a:t>
            </a:r>
            <a:r>
              <a:rPr lang="fr-FR" err="1"/>
              <a:t>then</a:t>
            </a:r>
            <a:r>
              <a:rPr lang="fr-FR"/>
              <a:t> the case </a:t>
            </a:r>
            <a:r>
              <a:rPr lang="fr-FR" err="1"/>
              <a:t>needs</a:t>
            </a:r>
            <a:r>
              <a:rPr lang="fr-FR"/>
              <a:t> to </a:t>
            </a:r>
            <a:r>
              <a:rPr lang="fr-FR" err="1"/>
              <a:t>be</a:t>
            </a:r>
            <a:r>
              <a:rPr lang="fr-FR"/>
              <a:t> made </a:t>
            </a:r>
            <a:r>
              <a:rPr lang="fr-FR" err="1"/>
              <a:t>much</a:t>
            </a:r>
            <a:r>
              <a:rPr lang="fr-FR"/>
              <a:t> more </a:t>
            </a:r>
            <a:r>
              <a:rPr lang="fr-FR" err="1"/>
              <a:t>strongly</a:t>
            </a:r>
            <a:r>
              <a:rPr lang="fr-FR"/>
              <a:t> from </a:t>
            </a:r>
          </a:p>
        </p:txBody>
      </p:sp>
      <p:sp>
        <p:nvSpPr>
          <p:cNvPr id="4" name="Slide Number Placeholder 3"/>
          <p:cNvSpPr>
            <a:spLocks noGrp="1"/>
          </p:cNvSpPr>
          <p:nvPr>
            <p:ph type="sldNum" sz="quarter" idx="5"/>
          </p:nvPr>
        </p:nvSpPr>
        <p:spPr/>
        <p:txBody>
          <a:bodyPr/>
          <a:lstStyle/>
          <a:p>
            <a:fld id="{AF0F0302-BE9E-8A47-8FBA-EF4A5D6A0C17}" type="slidenum">
              <a:rPr lang="nb-NO" smtClean="0"/>
              <a:t>4</a:t>
            </a:fld>
            <a:endParaRPr lang="nb-NO"/>
          </a:p>
        </p:txBody>
      </p:sp>
    </p:spTree>
    <p:extLst>
      <p:ext uri="{BB962C8B-B14F-4D97-AF65-F5344CB8AC3E}">
        <p14:creationId xmlns:p14="http://schemas.microsoft.com/office/powerpoint/2010/main" val="3804675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err="1"/>
              <a:t>Goal</a:t>
            </a:r>
            <a:r>
              <a:rPr lang="es-MX"/>
              <a:t> </a:t>
            </a:r>
            <a:r>
              <a:rPr lang="es-MX" err="1"/>
              <a:t>of</a:t>
            </a:r>
            <a:r>
              <a:rPr lang="es-MX"/>
              <a:t> </a:t>
            </a:r>
            <a:r>
              <a:rPr lang="es-MX" err="1"/>
              <a:t>the</a:t>
            </a:r>
            <a:r>
              <a:rPr lang="es-MX"/>
              <a:t> EITI </a:t>
            </a:r>
            <a:r>
              <a:rPr lang="es-MX" err="1"/>
              <a:t>make</a:t>
            </a:r>
            <a:r>
              <a:rPr lang="es-MX"/>
              <a:t> </a:t>
            </a:r>
            <a:r>
              <a:rPr lang="es-MX" err="1"/>
              <a:t>it</a:t>
            </a:r>
            <a:r>
              <a:rPr lang="es-MX"/>
              <a:t> accesible and </a:t>
            </a:r>
            <a:r>
              <a:rPr lang="es-MX" err="1"/>
              <a:t>work</a:t>
            </a:r>
            <a:r>
              <a:rPr lang="es-MX"/>
              <a:t> </a:t>
            </a:r>
            <a:r>
              <a:rPr lang="es-MX" err="1"/>
              <a:t>with</a:t>
            </a:r>
            <a:r>
              <a:rPr lang="es-MX"/>
              <a:t> </a:t>
            </a:r>
            <a:r>
              <a:rPr lang="es-MX" err="1"/>
              <a:t>the</a:t>
            </a:r>
            <a:r>
              <a:rPr lang="es-MX"/>
              <a:t> </a:t>
            </a:r>
            <a:r>
              <a:rPr lang="es-MX" err="1"/>
              <a:t>institutions</a:t>
            </a:r>
            <a:r>
              <a:rPr lang="es-MX"/>
              <a:t>. </a:t>
            </a:r>
            <a:endParaRPr lang="en-GB"/>
          </a:p>
        </p:txBody>
      </p:sp>
      <p:sp>
        <p:nvSpPr>
          <p:cNvPr id="4" name="Slide Number Placeholder 3"/>
          <p:cNvSpPr>
            <a:spLocks noGrp="1"/>
          </p:cNvSpPr>
          <p:nvPr>
            <p:ph type="sldNum" sz="quarter" idx="5"/>
          </p:nvPr>
        </p:nvSpPr>
        <p:spPr/>
        <p:txBody>
          <a:bodyPr/>
          <a:lstStyle/>
          <a:p>
            <a:fld id="{AF0F0302-BE9E-8A47-8FBA-EF4A5D6A0C17}" type="slidenum">
              <a:rPr lang="nb-NO" smtClean="0"/>
              <a:t>6</a:t>
            </a:fld>
            <a:endParaRPr lang="nb-NO"/>
          </a:p>
        </p:txBody>
      </p:sp>
    </p:spTree>
    <p:extLst>
      <p:ext uri="{BB962C8B-B14F-4D97-AF65-F5344CB8AC3E}">
        <p14:creationId xmlns:p14="http://schemas.microsoft.com/office/powerpoint/2010/main" val="1760177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Requirement 2, requirement 7, requirement 4</a:t>
            </a:r>
          </a:p>
        </p:txBody>
      </p:sp>
      <p:sp>
        <p:nvSpPr>
          <p:cNvPr id="4" name="Slide Number Placeholder 3"/>
          <p:cNvSpPr>
            <a:spLocks noGrp="1"/>
          </p:cNvSpPr>
          <p:nvPr>
            <p:ph type="sldNum" sz="quarter" idx="5"/>
          </p:nvPr>
        </p:nvSpPr>
        <p:spPr/>
        <p:txBody>
          <a:bodyPr/>
          <a:lstStyle/>
          <a:p>
            <a:fld id="{AF0F0302-BE9E-8A47-8FBA-EF4A5D6A0C17}" type="slidenum">
              <a:rPr lang="nb-NO" smtClean="0"/>
              <a:t>8</a:t>
            </a:fld>
            <a:endParaRPr lang="nb-NO"/>
          </a:p>
        </p:txBody>
      </p:sp>
    </p:spTree>
    <p:extLst>
      <p:ext uri="{BB962C8B-B14F-4D97-AF65-F5344CB8AC3E}">
        <p14:creationId xmlns:p14="http://schemas.microsoft.com/office/powerpoint/2010/main" val="4019287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Environmental reporting, oversight</a:t>
            </a:r>
          </a:p>
          <a:p>
            <a:r>
              <a:rPr lang="en-GB"/>
              <a:t>Communicating results, building accountability</a:t>
            </a:r>
          </a:p>
        </p:txBody>
      </p:sp>
      <p:sp>
        <p:nvSpPr>
          <p:cNvPr id="4" name="Slide Number Placeholder 3"/>
          <p:cNvSpPr>
            <a:spLocks noGrp="1"/>
          </p:cNvSpPr>
          <p:nvPr>
            <p:ph type="sldNum" sz="quarter" idx="5"/>
          </p:nvPr>
        </p:nvSpPr>
        <p:spPr/>
        <p:txBody>
          <a:bodyPr/>
          <a:lstStyle/>
          <a:p>
            <a:fld id="{AF0F0302-BE9E-8A47-8FBA-EF4A5D6A0C17}" type="slidenum">
              <a:rPr lang="nb-NO" smtClean="0"/>
              <a:t>9</a:t>
            </a:fld>
            <a:endParaRPr lang="nb-NO"/>
          </a:p>
        </p:txBody>
      </p:sp>
    </p:spTree>
    <p:extLst>
      <p:ext uri="{BB962C8B-B14F-4D97-AF65-F5344CB8AC3E}">
        <p14:creationId xmlns:p14="http://schemas.microsoft.com/office/powerpoint/2010/main" val="1254086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F0F0302-BE9E-8A47-8FBA-EF4A5D6A0C17}" type="slidenum">
              <a:rPr lang="nb-NO" smtClean="0"/>
              <a:t>10</a:t>
            </a:fld>
            <a:endParaRPr lang="nb-NO"/>
          </a:p>
        </p:txBody>
      </p:sp>
    </p:spTree>
    <p:extLst>
      <p:ext uri="{BB962C8B-B14F-4D97-AF65-F5344CB8AC3E}">
        <p14:creationId xmlns:p14="http://schemas.microsoft.com/office/powerpoint/2010/main" val="1319396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F0F0302-BE9E-8A47-8FBA-EF4A5D6A0C17}" type="slidenum">
              <a:rPr lang="nb-NO" smtClean="0"/>
              <a:t>11</a:t>
            </a:fld>
            <a:endParaRPr lang="nb-NO"/>
          </a:p>
        </p:txBody>
      </p:sp>
    </p:spTree>
    <p:extLst>
      <p:ext uri="{BB962C8B-B14F-4D97-AF65-F5344CB8AC3E}">
        <p14:creationId xmlns:p14="http://schemas.microsoft.com/office/powerpoint/2010/main" val="1357283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F0F0302-BE9E-8A47-8FBA-EF4A5D6A0C17}" type="slidenum">
              <a:rPr lang="nb-NO" smtClean="0"/>
              <a:t>14</a:t>
            </a:fld>
            <a:endParaRPr lang="nb-NO"/>
          </a:p>
        </p:txBody>
      </p:sp>
    </p:spTree>
    <p:extLst>
      <p:ext uri="{BB962C8B-B14F-4D97-AF65-F5344CB8AC3E}">
        <p14:creationId xmlns:p14="http://schemas.microsoft.com/office/powerpoint/2010/main" val="18566890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1">
    <p:bg>
      <p:bgPr>
        <a:solidFill>
          <a:srgbClr val="FAEDBC">
            <a:alpha val="9804"/>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70B929-9328-914C-BFEB-1BA8D78F10B4}"/>
              </a:ext>
            </a:extLst>
          </p:cNvPr>
          <p:cNvSpPr/>
          <p:nvPr userDrawn="1"/>
        </p:nvSpPr>
        <p:spPr>
          <a:xfrm>
            <a:off x="0" y="0"/>
            <a:ext cx="12192000" cy="6858000"/>
          </a:xfrm>
          <a:prstGeom prst="rect">
            <a:avLst/>
          </a:prstGeom>
          <a:gradFill>
            <a:gsLst>
              <a:gs pos="0">
                <a:srgbClr val="1BC2EE"/>
              </a:gs>
              <a:gs pos="100000">
                <a:srgbClr val="13285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Subtitle 2">
            <a:extLst>
              <a:ext uri="{FF2B5EF4-FFF2-40B4-BE49-F238E27FC236}">
                <a16:creationId xmlns:a16="http://schemas.microsoft.com/office/drawing/2014/main" id="{6CE0DCDA-C0F7-D54F-AF4E-9DA03B4CC237}"/>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Plassholder for tekst 8">
            <a:extLst>
              <a:ext uri="{FF2B5EF4-FFF2-40B4-BE49-F238E27FC236}">
                <a16:creationId xmlns:a16="http://schemas.microsoft.com/office/drawing/2014/main" id="{A60C8AA2-1499-8444-9FA4-1DFFBBDF809F}"/>
              </a:ext>
            </a:extLst>
          </p:cNvPr>
          <p:cNvSpPr>
            <a:spLocks noGrp="1"/>
          </p:cNvSpPr>
          <p:nvPr>
            <p:ph type="body" sz="quarter" idx="13" hasCustomPrompt="1"/>
          </p:nvPr>
        </p:nvSpPr>
        <p:spPr>
          <a:xfrm>
            <a:off x="643435" y="3056502"/>
            <a:ext cx="11227453"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a:t>Title here</a:t>
            </a:r>
          </a:p>
        </p:txBody>
      </p:sp>
      <p:pic>
        <p:nvPicPr>
          <p:cNvPr id="17" name="Picture 16">
            <a:extLst>
              <a:ext uri="{FF2B5EF4-FFF2-40B4-BE49-F238E27FC236}">
                <a16:creationId xmlns:a16="http://schemas.microsoft.com/office/drawing/2014/main" id="{23318D56-2F65-2345-986D-6A6A6434642B}"/>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20" name="Rectangle 19">
            <a:extLst>
              <a:ext uri="{FF2B5EF4-FFF2-40B4-BE49-F238E27FC236}">
                <a16:creationId xmlns:a16="http://schemas.microsoft.com/office/drawing/2014/main" id="{53A550BA-8BB3-0B42-A64B-40FACC84A7ED}"/>
              </a:ext>
            </a:extLst>
          </p:cNvPr>
          <p:cNvSpPr/>
          <p:nvPr userDrawn="1"/>
        </p:nvSpPr>
        <p:spPr>
          <a:xfrm>
            <a:off x="3261"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Rectangle 20">
            <a:extLst>
              <a:ext uri="{FF2B5EF4-FFF2-40B4-BE49-F238E27FC236}">
                <a16:creationId xmlns:a16="http://schemas.microsoft.com/office/drawing/2014/main" id="{B4D7E56E-AC71-8A46-B53B-A5A57D0F79E5}"/>
              </a:ext>
            </a:extLst>
          </p:cNvPr>
          <p:cNvSpPr/>
          <p:nvPr userDrawn="1"/>
        </p:nvSpPr>
        <p:spPr>
          <a:xfrm>
            <a:off x="348427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ctangle 21">
            <a:extLst>
              <a:ext uri="{FF2B5EF4-FFF2-40B4-BE49-F238E27FC236}">
                <a16:creationId xmlns:a16="http://schemas.microsoft.com/office/drawing/2014/main" id="{848D247A-8C6F-0345-88AD-11EBA9482B87}"/>
              </a:ext>
            </a:extLst>
          </p:cNvPr>
          <p:cNvSpPr/>
          <p:nvPr userDrawn="1"/>
        </p:nvSpPr>
        <p:spPr>
          <a:xfrm>
            <a:off x="7252920"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Rectangle 22">
            <a:extLst>
              <a:ext uri="{FF2B5EF4-FFF2-40B4-BE49-F238E27FC236}">
                <a16:creationId xmlns:a16="http://schemas.microsoft.com/office/drawing/2014/main" id="{63B7248B-D2AB-ED4D-8101-FF105C167BE7}"/>
              </a:ext>
            </a:extLst>
          </p:cNvPr>
          <p:cNvSpPr/>
          <p:nvPr userDrawn="1"/>
        </p:nvSpPr>
        <p:spPr>
          <a:xfrm>
            <a:off x="11870888"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TextBox 23">
            <a:extLst>
              <a:ext uri="{FF2B5EF4-FFF2-40B4-BE49-F238E27FC236}">
                <a16:creationId xmlns:a16="http://schemas.microsoft.com/office/drawing/2014/main" id="{5955B5D0-FBF1-164D-8B43-EE8BE2276F5F}"/>
              </a:ext>
            </a:extLst>
          </p:cNvPr>
          <p:cNvSpPr txBox="1"/>
          <p:nvPr userDrawn="1"/>
        </p:nvSpPr>
        <p:spPr>
          <a:xfrm>
            <a:off x="6572528" y="5808678"/>
            <a:ext cx="4976037" cy="707886"/>
          </a:xfrm>
          <a:prstGeom prst="rect">
            <a:avLst/>
          </a:prstGeom>
          <a:noFill/>
        </p:spPr>
        <p:txBody>
          <a:bodyPr wrap="square" rtlCol="0">
            <a:spAutoFit/>
          </a:bodyPr>
          <a:lstStyle/>
          <a:p>
            <a:pPr algn="r"/>
            <a:r>
              <a:rPr lang="nb-NO" sz="2000" b="0" i="0" kern="1200">
                <a:solidFill>
                  <a:srgbClr val="FFFFFF"/>
                </a:solidFill>
                <a:effectLst/>
                <a:latin typeface="+mj-lt"/>
                <a:ea typeface="+mn-ea"/>
                <a:cs typeface="+mn-cs"/>
              </a:rPr>
              <a:t>The global standard for </a:t>
            </a:r>
            <a:r>
              <a:rPr lang="nb-NO" sz="2000" b="0" i="0" kern="1200" err="1">
                <a:solidFill>
                  <a:srgbClr val="FFFFFF"/>
                </a:solidFill>
                <a:effectLst/>
                <a:latin typeface="+mj-lt"/>
                <a:ea typeface="+mn-ea"/>
                <a:cs typeface="+mn-cs"/>
              </a:rPr>
              <a:t>the</a:t>
            </a:r>
            <a:r>
              <a:rPr lang="nb-NO" sz="2000" b="0" i="0" kern="1200">
                <a:solidFill>
                  <a:srgbClr val="FFFFFF"/>
                </a:solidFill>
                <a:effectLst/>
                <a:latin typeface="+mj-lt"/>
                <a:ea typeface="+mn-ea"/>
                <a:cs typeface="+mn-cs"/>
              </a:rPr>
              <a:t> </a:t>
            </a:r>
            <a:r>
              <a:rPr lang="nb-NO" sz="2000" b="0" i="0" kern="1200" err="1">
                <a:solidFill>
                  <a:srgbClr val="FFFFFF"/>
                </a:solidFill>
                <a:effectLst/>
                <a:latin typeface="+mj-lt"/>
                <a:ea typeface="+mn-ea"/>
                <a:cs typeface="+mn-cs"/>
              </a:rPr>
              <a:t>good</a:t>
            </a:r>
            <a:r>
              <a:rPr lang="nb-NO" sz="2000" b="0" i="0" kern="1200">
                <a:solidFill>
                  <a:srgbClr val="FFFFFF"/>
                </a:solidFill>
                <a:effectLst/>
                <a:latin typeface="+mj-lt"/>
                <a:ea typeface="+mn-ea"/>
                <a:cs typeface="+mn-cs"/>
              </a:rPr>
              <a:t> </a:t>
            </a:r>
            <a:r>
              <a:rPr lang="nb-NO" sz="2000" b="0" i="0" kern="1200" err="1">
                <a:solidFill>
                  <a:srgbClr val="FFFFFF"/>
                </a:solidFill>
                <a:effectLst/>
                <a:latin typeface="+mj-lt"/>
                <a:ea typeface="+mn-ea"/>
                <a:cs typeface="+mn-cs"/>
              </a:rPr>
              <a:t>governance</a:t>
            </a:r>
            <a:r>
              <a:rPr lang="nb-NO" sz="2000" b="0" i="0" kern="1200">
                <a:solidFill>
                  <a:srgbClr val="FFFFFF"/>
                </a:solidFill>
                <a:effectLst/>
                <a:latin typeface="+mj-lt"/>
                <a:ea typeface="+mn-ea"/>
                <a:cs typeface="+mn-cs"/>
              </a:rPr>
              <a:t> </a:t>
            </a:r>
            <a:r>
              <a:rPr lang="nb-NO" sz="2000" b="0" i="0" kern="1200" err="1">
                <a:solidFill>
                  <a:srgbClr val="FFFFFF"/>
                </a:solidFill>
                <a:effectLst/>
                <a:latin typeface="+mj-lt"/>
                <a:ea typeface="+mn-ea"/>
                <a:cs typeface="+mn-cs"/>
              </a:rPr>
              <a:t>of</a:t>
            </a:r>
            <a:r>
              <a:rPr lang="nb-NO" sz="2000" b="0" i="0" kern="1200">
                <a:solidFill>
                  <a:srgbClr val="FFFFFF"/>
                </a:solidFill>
                <a:effectLst/>
                <a:latin typeface="+mj-lt"/>
                <a:ea typeface="+mn-ea"/>
                <a:cs typeface="+mn-cs"/>
              </a:rPr>
              <a:t> </a:t>
            </a:r>
            <a:r>
              <a:rPr lang="nb-NO" sz="2000" b="0" i="0" kern="1200" err="1">
                <a:solidFill>
                  <a:srgbClr val="FFFFFF"/>
                </a:solidFill>
                <a:effectLst/>
                <a:latin typeface="+mj-lt"/>
                <a:ea typeface="+mn-ea"/>
                <a:cs typeface="+mn-cs"/>
              </a:rPr>
              <a:t>oil</a:t>
            </a:r>
            <a:r>
              <a:rPr lang="nb-NO" sz="2000" b="0" i="0" kern="1200">
                <a:solidFill>
                  <a:srgbClr val="FFFFFF"/>
                </a:solidFill>
                <a:effectLst/>
                <a:latin typeface="+mj-lt"/>
                <a:ea typeface="+mn-ea"/>
                <a:cs typeface="+mn-cs"/>
              </a:rPr>
              <a:t>, gas and mineral </a:t>
            </a:r>
            <a:r>
              <a:rPr lang="nb-NO" sz="2000" b="0" i="0" kern="1200" err="1">
                <a:solidFill>
                  <a:srgbClr val="FFFFFF"/>
                </a:solidFill>
                <a:effectLst/>
                <a:latin typeface="+mj-lt"/>
                <a:ea typeface="+mn-ea"/>
                <a:cs typeface="+mn-cs"/>
              </a:rPr>
              <a:t>resources</a:t>
            </a:r>
            <a:r>
              <a:rPr lang="nb-NO" sz="2000" b="0" i="0" kern="1200">
                <a:solidFill>
                  <a:srgbClr val="FFFFFF"/>
                </a:solidFill>
                <a:effectLst/>
                <a:latin typeface="+mj-lt"/>
                <a:ea typeface="+mn-ea"/>
                <a:cs typeface="+mn-cs"/>
              </a:rPr>
              <a:t>.</a:t>
            </a:r>
            <a:endParaRPr lang="nb-NO" sz="2000" b="0" i="0">
              <a:solidFill>
                <a:srgbClr val="FFFFFF"/>
              </a:solidFill>
              <a:latin typeface="+mj-lt"/>
            </a:endParaRPr>
          </a:p>
        </p:txBody>
      </p:sp>
    </p:spTree>
    <p:extLst>
      <p:ext uri="{BB962C8B-B14F-4D97-AF65-F5344CB8AC3E}">
        <p14:creationId xmlns:p14="http://schemas.microsoft.com/office/powerpoint/2010/main" val="3224322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tel og 2-spalte innhold">
    <p:bg>
      <p:bgPr>
        <a:solidFill>
          <a:srgbClr val="FFFFFF">
            <a:alpha val="9804"/>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58431D-8E20-AE40-9B25-7E1CFCA42849}"/>
              </a:ext>
            </a:extLst>
          </p:cNvPr>
          <p:cNvSpPr>
            <a:spLocks noGrp="1"/>
          </p:cNvSpPr>
          <p:nvPr>
            <p:ph type="title"/>
          </p:nvPr>
        </p:nvSpPr>
        <p:spPr>
          <a:xfrm>
            <a:off x="642812" y="1194998"/>
            <a:ext cx="10905753" cy="671660"/>
          </a:xfrm>
        </p:spPr>
        <p:txBody>
          <a:bodyPr>
            <a:noAutofit/>
          </a:bodyPr>
          <a:lstStyle>
            <a:lvl1pPr>
              <a:defRPr sz="4000"/>
            </a:lvl1pPr>
          </a:lstStyle>
          <a:p>
            <a:r>
              <a:rPr lang="en-US"/>
              <a:t>Click to edit Master title style</a:t>
            </a:r>
          </a:p>
        </p:txBody>
      </p:sp>
      <p:sp>
        <p:nvSpPr>
          <p:cNvPr id="11" name="Content Placeholder 2">
            <a:extLst>
              <a:ext uri="{FF2B5EF4-FFF2-40B4-BE49-F238E27FC236}">
                <a16:creationId xmlns:a16="http://schemas.microsoft.com/office/drawing/2014/main" id="{C0164713-EC13-F543-A4C5-7C9EA1055904}"/>
              </a:ext>
            </a:extLst>
          </p:cNvPr>
          <p:cNvSpPr>
            <a:spLocks noGrp="1"/>
          </p:cNvSpPr>
          <p:nvPr>
            <p:ph idx="1"/>
          </p:nvPr>
        </p:nvSpPr>
        <p:spPr>
          <a:xfrm>
            <a:off x="642811" y="2019792"/>
            <a:ext cx="5349279" cy="3581400"/>
          </a:xfrm>
        </p:spPr>
        <p:txBody>
          <a:bodyPr/>
          <a:lstStyle/>
          <a:p>
            <a:pPr lvl="0"/>
            <a:r>
              <a:rPr lang="en-US"/>
              <a:t>Click to edit Master text styles</a:t>
            </a:r>
          </a:p>
        </p:txBody>
      </p:sp>
      <p:sp>
        <p:nvSpPr>
          <p:cNvPr id="22" name="Date Placeholder 3">
            <a:extLst>
              <a:ext uri="{FF2B5EF4-FFF2-40B4-BE49-F238E27FC236}">
                <a16:creationId xmlns:a16="http://schemas.microsoft.com/office/drawing/2014/main" id="{78B4D6C5-9BF0-5A49-9693-24A369DB7785}"/>
              </a:ext>
            </a:extLst>
          </p:cNvPr>
          <p:cNvSpPr>
            <a:spLocks noGrp="1"/>
          </p:cNvSpPr>
          <p:nvPr>
            <p:ph type="dt" sz="half" idx="2"/>
          </p:nvPr>
        </p:nvSpPr>
        <p:spPr>
          <a:xfrm>
            <a:off x="643434" y="6453386"/>
            <a:ext cx="1204572"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fld id="{87DE6118-2437-4B30-8E3C-4D2BE6020583}" type="datetimeFigureOut">
              <a:rPr lang="en-US" smtClean="0"/>
              <a:pPr/>
              <a:t>12/4/2020</a:t>
            </a:fld>
            <a:endParaRPr lang="en-US"/>
          </a:p>
        </p:txBody>
      </p:sp>
      <p:sp>
        <p:nvSpPr>
          <p:cNvPr id="23" name="Footer Placeholder 4">
            <a:extLst>
              <a:ext uri="{FF2B5EF4-FFF2-40B4-BE49-F238E27FC236}">
                <a16:creationId xmlns:a16="http://schemas.microsoft.com/office/drawing/2014/main" id="{2A686105-7BC9-224A-B16E-B13F4BA9A2C6}"/>
              </a:ext>
            </a:extLst>
          </p:cNvPr>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endParaRPr lang="en-US"/>
          </a:p>
        </p:txBody>
      </p:sp>
      <p:sp>
        <p:nvSpPr>
          <p:cNvPr id="24" name="Slide Number Placeholder 5">
            <a:extLst>
              <a:ext uri="{FF2B5EF4-FFF2-40B4-BE49-F238E27FC236}">
                <a16:creationId xmlns:a16="http://schemas.microsoft.com/office/drawing/2014/main" id="{CCD24B93-4D97-C146-8244-BF6FA5ECAF9B}"/>
              </a:ext>
            </a:extLst>
          </p:cNvPr>
          <p:cNvSpPr>
            <a:spLocks noGrp="1"/>
          </p:cNvSpPr>
          <p:nvPr>
            <p:ph type="sldNum" sz="quarter" idx="4"/>
          </p:nvPr>
        </p:nvSpPr>
        <p:spPr>
          <a:xfrm>
            <a:off x="9928758" y="6453386"/>
            <a:ext cx="1596292" cy="404614"/>
          </a:xfrm>
          <a:prstGeom prst="rect">
            <a:avLst/>
          </a:prstGeom>
        </p:spPr>
        <p:txBody>
          <a:bodyPr vert="horz" lIns="91440" tIns="45720" rIns="91440" bIns="45720" rtlCol="0" anchor="ctr"/>
          <a:lstStyle>
            <a:lvl1pPr algn="r">
              <a:defRPr sz="1000" baseline="0">
                <a:solidFill>
                  <a:srgbClr val="132856"/>
                </a:solidFill>
                <a:latin typeface="+mn-lt"/>
              </a:defRPr>
            </a:lvl1pPr>
          </a:lstStyle>
          <a:p>
            <a:fld id="{69E57DC2-970A-4B3E-BB1C-7A09969E49DF}" type="slidenum">
              <a:rPr lang="en-US" smtClean="0"/>
              <a:pPr/>
              <a:t>‹#›</a:t>
            </a:fld>
            <a:endParaRPr lang="en-US"/>
          </a:p>
        </p:txBody>
      </p:sp>
      <p:sp>
        <p:nvSpPr>
          <p:cNvPr id="12" name="Content Placeholder 2">
            <a:extLst>
              <a:ext uri="{FF2B5EF4-FFF2-40B4-BE49-F238E27FC236}">
                <a16:creationId xmlns:a16="http://schemas.microsoft.com/office/drawing/2014/main" id="{5BF9C66D-8089-0746-B8A4-495F8E5FB85B}"/>
              </a:ext>
            </a:extLst>
          </p:cNvPr>
          <p:cNvSpPr>
            <a:spLocks noGrp="1"/>
          </p:cNvSpPr>
          <p:nvPr>
            <p:ph idx="10"/>
          </p:nvPr>
        </p:nvSpPr>
        <p:spPr>
          <a:xfrm>
            <a:off x="6212341" y="2019792"/>
            <a:ext cx="5336224" cy="3581400"/>
          </a:xfrm>
        </p:spPr>
        <p:txBody>
          <a:bodyPr/>
          <a:lstStyle/>
          <a:p>
            <a:pPr lvl="0"/>
            <a:r>
              <a:rPr lang="en-US"/>
              <a:t>Click to edit Master text styles</a:t>
            </a:r>
          </a:p>
        </p:txBody>
      </p:sp>
      <p:pic>
        <p:nvPicPr>
          <p:cNvPr id="15" name="Picture 14">
            <a:extLst>
              <a:ext uri="{FF2B5EF4-FFF2-40B4-BE49-F238E27FC236}">
                <a16:creationId xmlns:a16="http://schemas.microsoft.com/office/drawing/2014/main" id="{3DB9E97A-427D-294B-8CC9-7542F3794D5A}"/>
              </a:ext>
            </a:extLst>
          </p:cNvPr>
          <p:cNvPicPr>
            <a:picLocks noChangeAspect="1"/>
          </p:cNvPicPr>
          <p:nvPr userDrawn="1"/>
        </p:nvPicPr>
        <p:blipFill>
          <a:blip r:embed="rId2"/>
          <a:stretch>
            <a:fillRect/>
          </a:stretch>
        </p:blipFill>
        <p:spPr>
          <a:xfrm>
            <a:off x="643434" y="5826626"/>
            <a:ext cx="1495766" cy="673730"/>
          </a:xfrm>
          <a:prstGeom prst="rect">
            <a:avLst/>
          </a:prstGeom>
        </p:spPr>
      </p:pic>
      <p:sp>
        <p:nvSpPr>
          <p:cNvPr id="17" name="Rectangle 16">
            <a:extLst>
              <a:ext uri="{FF2B5EF4-FFF2-40B4-BE49-F238E27FC236}">
                <a16:creationId xmlns:a16="http://schemas.microsoft.com/office/drawing/2014/main" id="{A5934582-449C-A148-BDAE-61909D5B5E12}"/>
              </a:ext>
            </a:extLst>
          </p:cNvPr>
          <p:cNvSpPr/>
          <p:nvPr userDrawn="1"/>
        </p:nvSpPr>
        <p:spPr>
          <a:xfrm rot="10800000">
            <a:off x="9214778" y="0"/>
            <a:ext cx="883347"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54616DA5-BD52-274B-9153-B2B3662CBC1B}"/>
              </a:ext>
            </a:extLst>
          </p:cNvPr>
          <p:cNvSpPr/>
          <p:nvPr userDrawn="1"/>
        </p:nvSpPr>
        <p:spPr>
          <a:xfrm rot="10800000">
            <a:off x="11870888" y="560416"/>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Rectangle 24">
            <a:extLst>
              <a:ext uri="{FF2B5EF4-FFF2-40B4-BE49-F238E27FC236}">
                <a16:creationId xmlns:a16="http://schemas.microsoft.com/office/drawing/2014/main" id="{DAD040E1-F8FE-A740-A085-8E23C694EFF2}"/>
              </a:ext>
            </a:extLst>
          </p:cNvPr>
          <p:cNvSpPr/>
          <p:nvPr userDrawn="1"/>
        </p:nvSpPr>
        <p:spPr>
          <a:xfrm rot="10800000">
            <a:off x="0" y="280208"/>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Rectangle 25">
            <a:extLst>
              <a:ext uri="{FF2B5EF4-FFF2-40B4-BE49-F238E27FC236}">
                <a16:creationId xmlns:a16="http://schemas.microsoft.com/office/drawing/2014/main" id="{E9D7A923-9D2B-5F40-8C62-9B40955AFD66}"/>
              </a:ext>
            </a:extLst>
          </p:cNvPr>
          <p:cNvSpPr/>
          <p:nvPr userDrawn="1"/>
        </p:nvSpPr>
        <p:spPr>
          <a:xfrm rot="10800000">
            <a:off x="4308037" y="560417"/>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08206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tel og innhold">
    <p:bg>
      <p:bgPr>
        <a:solidFill>
          <a:srgbClr val="FFFFFF"/>
        </a:solidFill>
        <a:effectLst/>
      </p:bgPr>
    </p:bg>
    <p:spTree>
      <p:nvGrpSpPr>
        <p:cNvPr id="1" name=""/>
        <p:cNvGrpSpPr/>
        <p:nvPr/>
      </p:nvGrpSpPr>
      <p:grpSpPr>
        <a:xfrm>
          <a:off x="0" y="0"/>
          <a:ext cx="0" cy="0"/>
          <a:chOff x="0" y="0"/>
          <a:chExt cx="0" cy="0"/>
        </a:xfrm>
      </p:grpSpPr>
      <p:sp>
        <p:nvSpPr>
          <p:cNvPr id="23" name="Plassholder for tekst 8">
            <a:extLst>
              <a:ext uri="{FF2B5EF4-FFF2-40B4-BE49-F238E27FC236}">
                <a16:creationId xmlns:a16="http://schemas.microsoft.com/office/drawing/2014/main" id="{4E812410-1ABE-A44D-A32E-B76F37F8628A}"/>
              </a:ext>
            </a:extLst>
          </p:cNvPr>
          <p:cNvSpPr>
            <a:spLocks noGrp="1"/>
          </p:cNvSpPr>
          <p:nvPr>
            <p:ph type="body" sz="quarter" idx="15" hasCustomPrompt="1"/>
          </p:nvPr>
        </p:nvSpPr>
        <p:spPr>
          <a:xfrm>
            <a:off x="643435" y="3056502"/>
            <a:ext cx="11227453"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a:t>Chapter title here</a:t>
            </a:r>
          </a:p>
        </p:txBody>
      </p:sp>
      <p:sp>
        <p:nvSpPr>
          <p:cNvPr id="24" name="Subtitle 2">
            <a:extLst>
              <a:ext uri="{FF2B5EF4-FFF2-40B4-BE49-F238E27FC236}">
                <a16:creationId xmlns:a16="http://schemas.microsoft.com/office/drawing/2014/main" id="{815E48DE-B486-C241-A458-CBBC152CC592}"/>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22132671-954A-4D47-AEBD-92085E3FBA88}"/>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11" name="Rectangle 10">
            <a:extLst>
              <a:ext uri="{FF2B5EF4-FFF2-40B4-BE49-F238E27FC236}">
                <a16:creationId xmlns:a16="http://schemas.microsoft.com/office/drawing/2014/main" id="{D476726F-8C3B-0546-8866-07AE701F98A0}"/>
              </a:ext>
            </a:extLst>
          </p:cNvPr>
          <p:cNvSpPr/>
          <p:nvPr userDrawn="1"/>
        </p:nvSpPr>
        <p:spPr>
          <a:xfrm>
            <a:off x="104748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ctangle 11">
            <a:extLst>
              <a:ext uri="{FF2B5EF4-FFF2-40B4-BE49-F238E27FC236}">
                <a16:creationId xmlns:a16="http://schemas.microsoft.com/office/drawing/2014/main" id="{CA856FD8-7113-754C-9729-F1C9944FB0A8}"/>
              </a:ext>
            </a:extLst>
          </p:cNvPr>
          <p:cNvSpPr/>
          <p:nvPr userDrawn="1"/>
        </p:nvSpPr>
        <p:spPr>
          <a:xfrm>
            <a:off x="733872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ctangle 12">
            <a:extLst>
              <a:ext uri="{FF2B5EF4-FFF2-40B4-BE49-F238E27FC236}">
                <a16:creationId xmlns:a16="http://schemas.microsoft.com/office/drawing/2014/main" id="{D19F1DD6-A7B1-6B47-8C2B-C92917CB278A}"/>
              </a:ext>
            </a:extLst>
          </p:cNvPr>
          <p:cNvSpPr/>
          <p:nvPr userDrawn="1"/>
        </p:nvSpPr>
        <p:spPr>
          <a:xfrm>
            <a:off x="960120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511BFBFE-08EC-044E-9B34-EDCB6E8F5CCB}"/>
              </a:ext>
            </a:extLst>
          </p:cNvPr>
          <p:cNvSpPr/>
          <p:nvPr userDrawn="1"/>
        </p:nvSpPr>
        <p:spPr>
          <a:xfrm>
            <a:off x="64294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8F482C08-3221-8C4B-A9E2-4C2932758D51}"/>
              </a:ext>
            </a:extLst>
          </p:cNvPr>
          <p:cNvSpPr/>
          <p:nvPr userDrawn="1"/>
        </p:nvSpPr>
        <p:spPr>
          <a:xfrm rot="10800000">
            <a:off x="4665117"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30F0DAD0-348C-2340-8890-967C7D130063}"/>
              </a:ext>
            </a:extLst>
          </p:cNvPr>
          <p:cNvSpPr/>
          <p:nvPr userDrawn="1"/>
        </p:nvSpPr>
        <p:spPr>
          <a:xfrm rot="10800000">
            <a:off x="733872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8013141B-1C4F-564D-A9F3-1D18838993D2}"/>
              </a:ext>
            </a:extLst>
          </p:cNvPr>
          <p:cNvSpPr/>
          <p:nvPr userDrawn="1"/>
        </p:nvSpPr>
        <p:spPr>
          <a:xfrm rot="10800000">
            <a:off x="948395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E1DE8C83-902E-0A45-99C3-F52DE7023521}"/>
              </a:ext>
            </a:extLst>
          </p:cNvPr>
          <p:cNvSpPr/>
          <p:nvPr userDrawn="1"/>
        </p:nvSpPr>
        <p:spPr>
          <a:xfrm rot="10800000">
            <a:off x="118708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981886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tel og innhold">
    <p:bg>
      <p:bgPr>
        <a:solidFill>
          <a:srgbClr val="FFFFFF"/>
        </a:solidFill>
        <a:effectLst/>
      </p:bgPr>
    </p:bg>
    <p:spTree>
      <p:nvGrpSpPr>
        <p:cNvPr id="1" name=""/>
        <p:cNvGrpSpPr/>
        <p:nvPr/>
      </p:nvGrpSpPr>
      <p:grpSpPr>
        <a:xfrm>
          <a:off x="0" y="0"/>
          <a:ext cx="0" cy="0"/>
          <a:chOff x="0" y="0"/>
          <a:chExt cx="0" cy="0"/>
        </a:xfrm>
      </p:grpSpPr>
      <p:sp>
        <p:nvSpPr>
          <p:cNvPr id="17" name="Rektangel 16">
            <a:extLst>
              <a:ext uri="{FF2B5EF4-FFF2-40B4-BE49-F238E27FC236}">
                <a16:creationId xmlns:a16="http://schemas.microsoft.com/office/drawing/2014/main" id="{8B0B10B0-4594-B242-A30B-AA4A58E639BA}"/>
              </a:ext>
            </a:extLst>
          </p:cNvPr>
          <p:cNvSpPr/>
          <p:nvPr userDrawn="1"/>
        </p:nvSpPr>
        <p:spPr>
          <a:xfrm>
            <a:off x="10887" y="0"/>
            <a:ext cx="12191999" cy="6858000"/>
          </a:xfrm>
          <a:prstGeom prst="rect">
            <a:avLst/>
          </a:prstGeom>
          <a:gradFill>
            <a:gsLst>
              <a:gs pos="0">
                <a:srgbClr val="165B89">
                  <a:alpha val="90000"/>
                </a:srgbClr>
              </a:gs>
              <a:gs pos="100000">
                <a:srgbClr val="13285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0" name="Picture 7">
            <a:extLst>
              <a:ext uri="{FF2B5EF4-FFF2-40B4-BE49-F238E27FC236}">
                <a16:creationId xmlns:a16="http://schemas.microsoft.com/office/drawing/2014/main" id="{7C25C8FC-A7C2-AA46-A1E0-0406475D188D}"/>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21" name="Rectangle 10">
            <a:extLst>
              <a:ext uri="{FF2B5EF4-FFF2-40B4-BE49-F238E27FC236}">
                <a16:creationId xmlns:a16="http://schemas.microsoft.com/office/drawing/2014/main" id="{41E2E8A4-CB22-7142-8F74-F8FBD66CCDFA}"/>
              </a:ext>
            </a:extLst>
          </p:cNvPr>
          <p:cNvSpPr/>
          <p:nvPr userDrawn="1"/>
        </p:nvSpPr>
        <p:spPr>
          <a:xfrm>
            <a:off x="104748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ctangle 12">
            <a:extLst>
              <a:ext uri="{FF2B5EF4-FFF2-40B4-BE49-F238E27FC236}">
                <a16:creationId xmlns:a16="http://schemas.microsoft.com/office/drawing/2014/main" id="{8912EACA-5C97-D24F-81B5-12CB6086A0D1}"/>
              </a:ext>
            </a:extLst>
          </p:cNvPr>
          <p:cNvSpPr/>
          <p:nvPr userDrawn="1"/>
        </p:nvSpPr>
        <p:spPr>
          <a:xfrm>
            <a:off x="960120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Rectangle 13">
            <a:extLst>
              <a:ext uri="{FF2B5EF4-FFF2-40B4-BE49-F238E27FC236}">
                <a16:creationId xmlns:a16="http://schemas.microsoft.com/office/drawing/2014/main" id="{7169053A-218D-D14B-82C7-6DBC45C600B0}"/>
              </a:ext>
            </a:extLst>
          </p:cNvPr>
          <p:cNvSpPr/>
          <p:nvPr userDrawn="1"/>
        </p:nvSpPr>
        <p:spPr>
          <a:xfrm>
            <a:off x="64294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Rectangle 14">
            <a:extLst>
              <a:ext uri="{FF2B5EF4-FFF2-40B4-BE49-F238E27FC236}">
                <a16:creationId xmlns:a16="http://schemas.microsoft.com/office/drawing/2014/main" id="{DC59BF02-48F2-FC4E-8066-33BC621DE77C}"/>
              </a:ext>
            </a:extLst>
          </p:cNvPr>
          <p:cNvSpPr/>
          <p:nvPr userDrawn="1"/>
        </p:nvSpPr>
        <p:spPr>
          <a:xfrm rot="10800000">
            <a:off x="4665117"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7" name="Rectangle 15">
            <a:extLst>
              <a:ext uri="{FF2B5EF4-FFF2-40B4-BE49-F238E27FC236}">
                <a16:creationId xmlns:a16="http://schemas.microsoft.com/office/drawing/2014/main" id="{CF3B2062-9F54-2140-A66F-11E1014B4B52}"/>
              </a:ext>
            </a:extLst>
          </p:cNvPr>
          <p:cNvSpPr/>
          <p:nvPr userDrawn="1"/>
        </p:nvSpPr>
        <p:spPr>
          <a:xfrm rot="10800000">
            <a:off x="733872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8" name="Rectangle 17">
            <a:extLst>
              <a:ext uri="{FF2B5EF4-FFF2-40B4-BE49-F238E27FC236}">
                <a16:creationId xmlns:a16="http://schemas.microsoft.com/office/drawing/2014/main" id="{8521A50A-A709-5A43-949F-0FE17BE3DE58}"/>
              </a:ext>
            </a:extLst>
          </p:cNvPr>
          <p:cNvSpPr/>
          <p:nvPr userDrawn="1"/>
        </p:nvSpPr>
        <p:spPr>
          <a:xfrm rot="10800000">
            <a:off x="948395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9" name="Rectangle 18">
            <a:extLst>
              <a:ext uri="{FF2B5EF4-FFF2-40B4-BE49-F238E27FC236}">
                <a16:creationId xmlns:a16="http://schemas.microsoft.com/office/drawing/2014/main" id="{39C69104-D01D-F14B-AF17-92AD971CED07}"/>
              </a:ext>
            </a:extLst>
          </p:cNvPr>
          <p:cNvSpPr/>
          <p:nvPr userDrawn="1"/>
        </p:nvSpPr>
        <p:spPr>
          <a:xfrm rot="10800000">
            <a:off x="11881774" y="54954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lassholder for tekst 8">
            <a:extLst>
              <a:ext uri="{FF2B5EF4-FFF2-40B4-BE49-F238E27FC236}">
                <a16:creationId xmlns:a16="http://schemas.microsoft.com/office/drawing/2014/main" id="{4E812410-1ABE-A44D-A32E-B76F37F8628A}"/>
              </a:ext>
            </a:extLst>
          </p:cNvPr>
          <p:cNvSpPr>
            <a:spLocks noGrp="1"/>
          </p:cNvSpPr>
          <p:nvPr>
            <p:ph type="body" sz="quarter" idx="15" hasCustomPrompt="1"/>
          </p:nvPr>
        </p:nvSpPr>
        <p:spPr>
          <a:xfrm>
            <a:off x="643435" y="3056502"/>
            <a:ext cx="11227453"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a:t>Chapter title here</a:t>
            </a:r>
          </a:p>
        </p:txBody>
      </p:sp>
      <p:sp>
        <p:nvSpPr>
          <p:cNvPr id="24" name="Subtitle 2">
            <a:extLst>
              <a:ext uri="{FF2B5EF4-FFF2-40B4-BE49-F238E27FC236}">
                <a16:creationId xmlns:a16="http://schemas.microsoft.com/office/drawing/2014/main" id="{815E48DE-B486-C241-A458-CBBC152CC592}"/>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22132671-954A-4D47-AEBD-92085E3FBA88}"/>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11" name="Rectangle 10">
            <a:extLst>
              <a:ext uri="{FF2B5EF4-FFF2-40B4-BE49-F238E27FC236}">
                <a16:creationId xmlns:a16="http://schemas.microsoft.com/office/drawing/2014/main" id="{D476726F-8C3B-0546-8866-07AE701F98A0}"/>
              </a:ext>
            </a:extLst>
          </p:cNvPr>
          <p:cNvSpPr/>
          <p:nvPr userDrawn="1"/>
        </p:nvSpPr>
        <p:spPr>
          <a:xfrm>
            <a:off x="104748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ctangle 11">
            <a:extLst>
              <a:ext uri="{FF2B5EF4-FFF2-40B4-BE49-F238E27FC236}">
                <a16:creationId xmlns:a16="http://schemas.microsoft.com/office/drawing/2014/main" id="{CA856FD8-7113-754C-9729-F1C9944FB0A8}"/>
              </a:ext>
            </a:extLst>
          </p:cNvPr>
          <p:cNvSpPr/>
          <p:nvPr userDrawn="1"/>
        </p:nvSpPr>
        <p:spPr>
          <a:xfrm>
            <a:off x="733872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ctangle 12">
            <a:extLst>
              <a:ext uri="{FF2B5EF4-FFF2-40B4-BE49-F238E27FC236}">
                <a16:creationId xmlns:a16="http://schemas.microsoft.com/office/drawing/2014/main" id="{D19F1DD6-A7B1-6B47-8C2B-C92917CB278A}"/>
              </a:ext>
            </a:extLst>
          </p:cNvPr>
          <p:cNvSpPr/>
          <p:nvPr userDrawn="1"/>
        </p:nvSpPr>
        <p:spPr>
          <a:xfrm>
            <a:off x="960120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511BFBFE-08EC-044E-9B34-EDCB6E8F5CCB}"/>
              </a:ext>
            </a:extLst>
          </p:cNvPr>
          <p:cNvSpPr/>
          <p:nvPr userDrawn="1"/>
        </p:nvSpPr>
        <p:spPr>
          <a:xfrm>
            <a:off x="64294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8F482C08-3221-8C4B-A9E2-4C2932758D51}"/>
              </a:ext>
            </a:extLst>
          </p:cNvPr>
          <p:cNvSpPr/>
          <p:nvPr userDrawn="1"/>
        </p:nvSpPr>
        <p:spPr>
          <a:xfrm rot="10800000">
            <a:off x="4665117"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30F0DAD0-348C-2340-8890-967C7D130063}"/>
              </a:ext>
            </a:extLst>
          </p:cNvPr>
          <p:cNvSpPr/>
          <p:nvPr userDrawn="1"/>
        </p:nvSpPr>
        <p:spPr>
          <a:xfrm rot="10800000">
            <a:off x="733872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8013141B-1C4F-564D-A9F3-1D18838993D2}"/>
              </a:ext>
            </a:extLst>
          </p:cNvPr>
          <p:cNvSpPr/>
          <p:nvPr userDrawn="1"/>
        </p:nvSpPr>
        <p:spPr>
          <a:xfrm rot="10800000">
            <a:off x="948395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E1DE8C83-902E-0A45-99C3-F52DE7023521}"/>
              </a:ext>
            </a:extLst>
          </p:cNvPr>
          <p:cNvSpPr/>
          <p:nvPr userDrawn="1"/>
        </p:nvSpPr>
        <p:spPr>
          <a:xfrm rot="10800000">
            <a:off x="118708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894869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tel og innhold">
    <p:bg>
      <p:bgPr>
        <a:gradFill>
          <a:gsLst>
            <a:gs pos="0">
              <a:srgbClr val="F6A70A"/>
            </a:gs>
            <a:gs pos="100000">
              <a:srgbClr val="F6A70A">
                <a:alpha val="60000"/>
              </a:srgbClr>
            </a:gs>
          </a:gsLst>
          <a:lin ang="0" scaled="0"/>
        </a:gradFill>
        <a:effectLst/>
      </p:bgPr>
    </p:bg>
    <p:spTree>
      <p:nvGrpSpPr>
        <p:cNvPr id="1" name=""/>
        <p:cNvGrpSpPr/>
        <p:nvPr/>
      </p:nvGrpSpPr>
      <p:grpSpPr>
        <a:xfrm>
          <a:off x="0" y="0"/>
          <a:ext cx="0" cy="0"/>
          <a:chOff x="0" y="0"/>
          <a:chExt cx="0" cy="0"/>
        </a:xfrm>
      </p:grpSpPr>
      <p:sp>
        <p:nvSpPr>
          <p:cNvPr id="8" name="Plassholder for tekst 8">
            <a:extLst>
              <a:ext uri="{FF2B5EF4-FFF2-40B4-BE49-F238E27FC236}">
                <a16:creationId xmlns:a16="http://schemas.microsoft.com/office/drawing/2014/main" id="{5386ECBC-C7C3-1341-B043-F1716F047202}"/>
              </a:ext>
            </a:extLst>
          </p:cNvPr>
          <p:cNvSpPr>
            <a:spLocks noGrp="1"/>
          </p:cNvSpPr>
          <p:nvPr>
            <p:ph type="body" sz="quarter" idx="15" hasCustomPrompt="1"/>
          </p:nvPr>
        </p:nvSpPr>
        <p:spPr>
          <a:xfrm>
            <a:off x="643435" y="3056502"/>
            <a:ext cx="11227453"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a:t>Chapter title here</a:t>
            </a:r>
          </a:p>
        </p:txBody>
      </p:sp>
      <p:sp>
        <p:nvSpPr>
          <p:cNvPr id="9" name="Subtitle 2">
            <a:extLst>
              <a:ext uri="{FF2B5EF4-FFF2-40B4-BE49-F238E27FC236}">
                <a16:creationId xmlns:a16="http://schemas.microsoft.com/office/drawing/2014/main" id="{D5CCF850-7C43-D348-8905-4C010A30BB35}"/>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a:extLst>
              <a:ext uri="{FF2B5EF4-FFF2-40B4-BE49-F238E27FC236}">
                <a16:creationId xmlns:a16="http://schemas.microsoft.com/office/drawing/2014/main" id="{AD5B582B-8CC5-9A48-A187-76EA0BBBC04D}"/>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13" name="Rectangle 12">
            <a:extLst>
              <a:ext uri="{FF2B5EF4-FFF2-40B4-BE49-F238E27FC236}">
                <a16:creationId xmlns:a16="http://schemas.microsoft.com/office/drawing/2014/main" id="{22997BC9-6867-A34E-A786-A52F8C222B02}"/>
              </a:ext>
            </a:extLst>
          </p:cNvPr>
          <p:cNvSpPr/>
          <p:nvPr userDrawn="1"/>
        </p:nvSpPr>
        <p:spPr>
          <a:xfrm>
            <a:off x="1026133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C7526EC4-917D-D548-8A65-118920147788}"/>
              </a:ext>
            </a:extLst>
          </p:cNvPr>
          <p:cNvSpPr/>
          <p:nvPr userDrawn="1"/>
        </p:nvSpPr>
        <p:spPr>
          <a:xfrm>
            <a:off x="733872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432122A4-C6CD-634E-949C-05BC5DD1536D}"/>
              </a:ext>
            </a:extLst>
          </p:cNvPr>
          <p:cNvSpPr/>
          <p:nvPr userDrawn="1"/>
        </p:nvSpPr>
        <p:spPr>
          <a:xfrm>
            <a:off x="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8080296F-2C04-7F4D-8950-600E9AC8C63C}"/>
              </a:ext>
            </a:extLst>
          </p:cNvPr>
          <p:cNvSpPr/>
          <p:nvPr userDrawn="1"/>
        </p:nvSpPr>
        <p:spPr>
          <a:xfrm>
            <a:off x="26956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3CCC923F-8D4E-E445-B988-42626CD04CA0}"/>
              </a:ext>
            </a:extLst>
          </p:cNvPr>
          <p:cNvSpPr/>
          <p:nvPr userDrawn="1"/>
        </p:nvSpPr>
        <p:spPr>
          <a:xfrm rot="10800000">
            <a:off x="4665117"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40030D7E-3905-BC42-97AC-B9829203042A}"/>
              </a:ext>
            </a:extLst>
          </p:cNvPr>
          <p:cNvSpPr/>
          <p:nvPr userDrawn="1"/>
        </p:nvSpPr>
        <p:spPr>
          <a:xfrm rot="10800000">
            <a:off x="733872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ctangle 21">
            <a:extLst>
              <a:ext uri="{FF2B5EF4-FFF2-40B4-BE49-F238E27FC236}">
                <a16:creationId xmlns:a16="http://schemas.microsoft.com/office/drawing/2014/main" id="{05C8ED67-7D9A-ED44-8223-236EE4D19E20}"/>
              </a:ext>
            </a:extLst>
          </p:cNvPr>
          <p:cNvSpPr/>
          <p:nvPr userDrawn="1"/>
        </p:nvSpPr>
        <p:spPr>
          <a:xfrm rot="10800000">
            <a:off x="948395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Rectangle 23">
            <a:extLst>
              <a:ext uri="{FF2B5EF4-FFF2-40B4-BE49-F238E27FC236}">
                <a16:creationId xmlns:a16="http://schemas.microsoft.com/office/drawing/2014/main" id="{6618EB33-0A75-3A4A-B109-C02D37D5DEB3}"/>
              </a:ext>
            </a:extLst>
          </p:cNvPr>
          <p:cNvSpPr/>
          <p:nvPr userDrawn="1"/>
        </p:nvSpPr>
        <p:spPr>
          <a:xfrm rot="10800000">
            <a:off x="118708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875047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tel og innhold">
    <p:bg>
      <p:bgPr>
        <a:gradFill>
          <a:gsLst>
            <a:gs pos="0">
              <a:srgbClr val="2B8636"/>
            </a:gs>
            <a:gs pos="100000">
              <a:srgbClr val="89AA2E">
                <a:alpha val="80000"/>
              </a:srgbClr>
            </a:gs>
          </a:gsLst>
          <a:lin ang="0" scaled="0"/>
        </a:gradFill>
        <a:effectLst/>
      </p:bgPr>
    </p:bg>
    <p:spTree>
      <p:nvGrpSpPr>
        <p:cNvPr id="1" name=""/>
        <p:cNvGrpSpPr/>
        <p:nvPr/>
      </p:nvGrpSpPr>
      <p:grpSpPr>
        <a:xfrm>
          <a:off x="0" y="0"/>
          <a:ext cx="0" cy="0"/>
          <a:chOff x="0" y="0"/>
          <a:chExt cx="0" cy="0"/>
        </a:xfrm>
      </p:grpSpPr>
      <p:sp>
        <p:nvSpPr>
          <p:cNvPr id="8" name="Plassholder for tekst 8">
            <a:extLst>
              <a:ext uri="{FF2B5EF4-FFF2-40B4-BE49-F238E27FC236}">
                <a16:creationId xmlns:a16="http://schemas.microsoft.com/office/drawing/2014/main" id="{5F8A1702-EB3B-6C41-892C-1DDA8568BA92}"/>
              </a:ext>
            </a:extLst>
          </p:cNvPr>
          <p:cNvSpPr>
            <a:spLocks noGrp="1"/>
          </p:cNvSpPr>
          <p:nvPr>
            <p:ph type="body" sz="quarter" idx="15" hasCustomPrompt="1"/>
          </p:nvPr>
        </p:nvSpPr>
        <p:spPr>
          <a:xfrm>
            <a:off x="643435" y="3056502"/>
            <a:ext cx="10665218"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a:t>Chapter title here</a:t>
            </a:r>
          </a:p>
        </p:txBody>
      </p:sp>
      <p:sp>
        <p:nvSpPr>
          <p:cNvPr id="9" name="Subtitle 2">
            <a:extLst>
              <a:ext uri="{FF2B5EF4-FFF2-40B4-BE49-F238E27FC236}">
                <a16:creationId xmlns:a16="http://schemas.microsoft.com/office/drawing/2014/main" id="{C6EDD975-2603-2042-A253-1F1147E3D67A}"/>
              </a:ext>
            </a:extLst>
          </p:cNvPr>
          <p:cNvSpPr>
            <a:spLocks noGrp="1"/>
          </p:cNvSpPr>
          <p:nvPr>
            <p:ph type="subTitle" idx="1"/>
          </p:nvPr>
        </p:nvSpPr>
        <p:spPr>
          <a:xfrm>
            <a:off x="643435" y="3886159"/>
            <a:ext cx="10665218"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a:extLst>
              <a:ext uri="{FF2B5EF4-FFF2-40B4-BE49-F238E27FC236}">
                <a16:creationId xmlns:a16="http://schemas.microsoft.com/office/drawing/2014/main" id="{2CD4446C-151C-3B4F-870B-48CF87460B35}"/>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13" name="Rectangle 12">
            <a:extLst>
              <a:ext uri="{FF2B5EF4-FFF2-40B4-BE49-F238E27FC236}">
                <a16:creationId xmlns:a16="http://schemas.microsoft.com/office/drawing/2014/main" id="{EFBCFEA4-C757-3149-8B4F-01C948142529}"/>
              </a:ext>
            </a:extLst>
          </p:cNvPr>
          <p:cNvSpPr/>
          <p:nvPr userDrawn="1"/>
        </p:nvSpPr>
        <p:spPr>
          <a:xfrm>
            <a:off x="6031803" y="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336469FF-800C-EE47-8166-9F60C0567EA3}"/>
              </a:ext>
            </a:extLst>
          </p:cNvPr>
          <p:cNvSpPr/>
          <p:nvPr userDrawn="1"/>
        </p:nvSpPr>
        <p:spPr>
          <a:xfrm>
            <a:off x="10987541" y="45926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486F0583-0F99-0944-9919-27F7C4990977}"/>
              </a:ext>
            </a:extLst>
          </p:cNvPr>
          <p:cNvSpPr/>
          <p:nvPr userDrawn="1"/>
        </p:nvSpPr>
        <p:spPr>
          <a:xfrm>
            <a:off x="0"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35CBEFAD-B213-5041-8C81-59B586F04A19}"/>
              </a:ext>
            </a:extLst>
          </p:cNvPr>
          <p:cNvSpPr/>
          <p:nvPr userDrawn="1"/>
        </p:nvSpPr>
        <p:spPr>
          <a:xfrm>
            <a:off x="3501261"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2E3719D7-BF86-6241-BACF-F33B44F0CD20}"/>
              </a:ext>
            </a:extLst>
          </p:cNvPr>
          <p:cNvSpPr/>
          <p:nvPr userDrawn="1"/>
        </p:nvSpPr>
        <p:spPr>
          <a:xfrm rot="10800000">
            <a:off x="11308653"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C64F7A9D-C767-B74B-98D3-DD63B07EBD14}"/>
              </a:ext>
            </a:extLst>
          </p:cNvPr>
          <p:cNvSpPr/>
          <p:nvPr userDrawn="1"/>
        </p:nvSpPr>
        <p:spPr>
          <a:xfrm rot="10800000">
            <a:off x="437568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ctangle 21">
            <a:extLst>
              <a:ext uri="{FF2B5EF4-FFF2-40B4-BE49-F238E27FC236}">
                <a16:creationId xmlns:a16="http://schemas.microsoft.com/office/drawing/2014/main" id="{824CD40C-BB5D-7E42-9679-DA118B2BCC94}"/>
              </a:ext>
            </a:extLst>
          </p:cNvPr>
          <p:cNvSpPr/>
          <p:nvPr userDrawn="1"/>
        </p:nvSpPr>
        <p:spPr>
          <a:xfrm rot="10800000">
            <a:off x="6096000"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Rectangle 23">
            <a:extLst>
              <a:ext uri="{FF2B5EF4-FFF2-40B4-BE49-F238E27FC236}">
                <a16:creationId xmlns:a16="http://schemas.microsoft.com/office/drawing/2014/main" id="{F41D9119-753A-FE41-8767-645656A5395B}"/>
              </a:ext>
            </a:extLst>
          </p:cNvPr>
          <p:cNvSpPr/>
          <p:nvPr userDrawn="1"/>
        </p:nvSpPr>
        <p:spPr>
          <a:xfrm rot="10800000">
            <a:off x="85942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59564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Tittel og innhold">
    <p:bg>
      <p:bgPr>
        <a:gradFill>
          <a:gsLst>
            <a:gs pos="0">
              <a:srgbClr val="D24228"/>
            </a:gs>
            <a:gs pos="100000">
              <a:srgbClr val="E17980">
                <a:alpha val="90000"/>
              </a:srgbClr>
            </a:gs>
          </a:gsLst>
          <a:lin ang="0" scaled="0"/>
        </a:gradFill>
        <a:effectLst/>
      </p:bgPr>
    </p:bg>
    <p:spTree>
      <p:nvGrpSpPr>
        <p:cNvPr id="1" name=""/>
        <p:cNvGrpSpPr/>
        <p:nvPr/>
      </p:nvGrpSpPr>
      <p:grpSpPr>
        <a:xfrm>
          <a:off x="0" y="0"/>
          <a:ext cx="0" cy="0"/>
          <a:chOff x="0" y="0"/>
          <a:chExt cx="0" cy="0"/>
        </a:xfrm>
      </p:grpSpPr>
      <p:sp>
        <p:nvSpPr>
          <p:cNvPr id="8" name="Plassholder for tekst 8">
            <a:extLst>
              <a:ext uri="{FF2B5EF4-FFF2-40B4-BE49-F238E27FC236}">
                <a16:creationId xmlns:a16="http://schemas.microsoft.com/office/drawing/2014/main" id="{5C09520E-92B4-7B4C-8DC5-D9BA0D369214}"/>
              </a:ext>
            </a:extLst>
          </p:cNvPr>
          <p:cNvSpPr>
            <a:spLocks noGrp="1"/>
          </p:cNvSpPr>
          <p:nvPr>
            <p:ph type="body" sz="quarter" idx="15" hasCustomPrompt="1"/>
          </p:nvPr>
        </p:nvSpPr>
        <p:spPr>
          <a:xfrm>
            <a:off x="643435" y="3056502"/>
            <a:ext cx="11227453"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a:t>Chapter title here</a:t>
            </a:r>
          </a:p>
        </p:txBody>
      </p:sp>
      <p:sp>
        <p:nvSpPr>
          <p:cNvPr id="9" name="Subtitle 2">
            <a:extLst>
              <a:ext uri="{FF2B5EF4-FFF2-40B4-BE49-F238E27FC236}">
                <a16:creationId xmlns:a16="http://schemas.microsoft.com/office/drawing/2014/main" id="{5662879B-FA15-3E40-8B8E-9043955A61E0}"/>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a:extLst>
              <a:ext uri="{FF2B5EF4-FFF2-40B4-BE49-F238E27FC236}">
                <a16:creationId xmlns:a16="http://schemas.microsoft.com/office/drawing/2014/main" id="{A8E8C512-4B73-DB44-B563-BA76078871FE}"/>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13" name="Rectangle 12">
            <a:extLst>
              <a:ext uri="{FF2B5EF4-FFF2-40B4-BE49-F238E27FC236}">
                <a16:creationId xmlns:a16="http://schemas.microsoft.com/office/drawing/2014/main" id="{3F5A41A4-BA7D-594A-8E5B-9DD65CCC0DDA}"/>
              </a:ext>
            </a:extLst>
          </p:cNvPr>
          <p:cNvSpPr/>
          <p:nvPr userDrawn="1"/>
        </p:nvSpPr>
        <p:spPr>
          <a:xfrm>
            <a:off x="1026133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07870DDC-0635-1E48-9017-7C932E39D136}"/>
              </a:ext>
            </a:extLst>
          </p:cNvPr>
          <p:cNvSpPr/>
          <p:nvPr userDrawn="1"/>
        </p:nvSpPr>
        <p:spPr>
          <a:xfrm>
            <a:off x="733872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3490BA59-BDA3-C64B-B3A8-A30DE79DBA7D}"/>
              </a:ext>
            </a:extLst>
          </p:cNvPr>
          <p:cNvSpPr/>
          <p:nvPr userDrawn="1"/>
        </p:nvSpPr>
        <p:spPr>
          <a:xfrm>
            <a:off x="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F60DF030-DED4-C84D-A780-6056B334120D}"/>
              </a:ext>
            </a:extLst>
          </p:cNvPr>
          <p:cNvSpPr/>
          <p:nvPr userDrawn="1"/>
        </p:nvSpPr>
        <p:spPr>
          <a:xfrm>
            <a:off x="26956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6DB03CD7-346E-FE43-B6E0-01AAB29C9BD0}"/>
              </a:ext>
            </a:extLst>
          </p:cNvPr>
          <p:cNvSpPr/>
          <p:nvPr userDrawn="1"/>
        </p:nvSpPr>
        <p:spPr>
          <a:xfrm rot="10800000">
            <a:off x="4665117"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231CF1CF-F361-C949-AF9D-2917BCEEFDB0}"/>
              </a:ext>
            </a:extLst>
          </p:cNvPr>
          <p:cNvSpPr/>
          <p:nvPr userDrawn="1"/>
        </p:nvSpPr>
        <p:spPr>
          <a:xfrm rot="10800000">
            <a:off x="733872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ctangle 21">
            <a:extLst>
              <a:ext uri="{FF2B5EF4-FFF2-40B4-BE49-F238E27FC236}">
                <a16:creationId xmlns:a16="http://schemas.microsoft.com/office/drawing/2014/main" id="{3C47E76E-E395-5C4C-A93E-BE1AB956811A}"/>
              </a:ext>
            </a:extLst>
          </p:cNvPr>
          <p:cNvSpPr/>
          <p:nvPr userDrawn="1"/>
        </p:nvSpPr>
        <p:spPr>
          <a:xfrm rot="10800000">
            <a:off x="948395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Rectangle 23">
            <a:extLst>
              <a:ext uri="{FF2B5EF4-FFF2-40B4-BE49-F238E27FC236}">
                <a16:creationId xmlns:a16="http://schemas.microsoft.com/office/drawing/2014/main" id="{063B8247-8B4A-424F-8283-912AE1E4DE3F}"/>
              </a:ext>
            </a:extLst>
          </p:cNvPr>
          <p:cNvSpPr/>
          <p:nvPr userDrawn="1"/>
        </p:nvSpPr>
        <p:spPr>
          <a:xfrm rot="10800000">
            <a:off x="118708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426114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Tittel og innhold">
    <p:bg>
      <p:bgPr>
        <a:gradFill>
          <a:gsLst>
            <a:gs pos="0">
              <a:srgbClr val="6D5339"/>
            </a:gs>
            <a:gs pos="100000">
              <a:srgbClr val="EBCB9F"/>
            </a:gs>
          </a:gsLst>
          <a:lin ang="0" scaled="0"/>
        </a:gradFill>
        <a:effectLst/>
      </p:bgPr>
    </p:bg>
    <p:spTree>
      <p:nvGrpSpPr>
        <p:cNvPr id="1" name=""/>
        <p:cNvGrpSpPr/>
        <p:nvPr/>
      </p:nvGrpSpPr>
      <p:grpSpPr>
        <a:xfrm>
          <a:off x="0" y="0"/>
          <a:ext cx="0" cy="0"/>
          <a:chOff x="0" y="0"/>
          <a:chExt cx="0" cy="0"/>
        </a:xfrm>
      </p:grpSpPr>
      <p:sp>
        <p:nvSpPr>
          <p:cNvPr id="8" name="Plassholder for tekst 8">
            <a:extLst>
              <a:ext uri="{FF2B5EF4-FFF2-40B4-BE49-F238E27FC236}">
                <a16:creationId xmlns:a16="http://schemas.microsoft.com/office/drawing/2014/main" id="{5C09520E-92B4-7B4C-8DC5-D9BA0D369214}"/>
              </a:ext>
            </a:extLst>
          </p:cNvPr>
          <p:cNvSpPr>
            <a:spLocks noGrp="1"/>
          </p:cNvSpPr>
          <p:nvPr>
            <p:ph type="body" sz="quarter" idx="15" hasCustomPrompt="1"/>
          </p:nvPr>
        </p:nvSpPr>
        <p:spPr>
          <a:xfrm>
            <a:off x="643435" y="3056502"/>
            <a:ext cx="11227453"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a:t>Chapter title here</a:t>
            </a:r>
          </a:p>
        </p:txBody>
      </p:sp>
      <p:sp>
        <p:nvSpPr>
          <p:cNvPr id="9" name="Subtitle 2">
            <a:extLst>
              <a:ext uri="{FF2B5EF4-FFF2-40B4-BE49-F238E27FC236}">
                <a16:creationId xmlns:a16="http://schemas.microsoft.com/office/drawing/2014/main" id="{5662879B-FA15-3E40-8B8E-9043955A61E0}"/>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a:extLst>
              <a:ext uri="{FF2B5EF4-FFF2-40B4-BE49-F238E27FC236}">
                <a16:creationId xmlns:a16="http://schemas.microsoft.com/office/drawing/2014/main" id="{A8E8C512-4B73-DB44-B563-BA76078871FE}"/>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13" name="Rectangle 12">
            <a:extLst>
              <a:ext uri="{FF2B5EF4-FFF2-40B4-BE49-F238E27FC236}">
                <a16:creationId xmlns:a16="http://schemas.microsoft.com/office/drawing/2014/main" id="{3F5A41A4-BA7D-594A-8E5B-9DD65CCC0DDA}"/>
              </a:ext>
            </a:extLst>
          </p:cNvPr>
          <p:cNvSpPr/>
          <p:nvPr userDrawn="1"/>
        </p:nvSpPr>
        <p:spPr>
          <a:xfrm>
            <a:off x="1026133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07870DDC-0635-1E48-9017-7C932E39D136}"/>
              </a:ext>
            </a:extLst>
          </p:cNvPr>
          <p:cNvSpPr/>
          <p:nvPr userDrawn="1"/>
        </p:nvSpPr>
        <p:spPr>
          <a:xfrm>
            <a:off x="733872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3490BA59-BDA3-C64B-B3A8-A30DE79DBA7D}"/>
              </a:ext>
            </a:extLst>
          </p:cNvPr>
          <p:cNvSpPr/>
          <p:nvPr userDrawn="1"/>
        </p:nvSpPr>
        <p:spPr>
          <a:xfrm>
            <a:off x="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F60DF030-DED4-C84D-A780-6056B334120D}"/>
              </a:ext>
            </a:extLst>
          </p:cNvPr>
          <p:cNvSpPr/>
          <p:nvPr userDrawn="1"/>
        </p:nvSpPr>
        <p:spPr>
          <a:xfrm>
            <a:off x="26956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6DB03CD7-346E-FE43-B6E0-01AAB29C9BD0}"/>
              </a:ext>
            </a:extLst>
          </p:cNvPr>
          <p:cNvSpPr/>
          <p:nvPr userDrawn="1"/>
        </p:nvSpPr>
        <p:spPr>
          <a:xfrm rot="10800000">
            <a:off x="4665117"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231CF1CF-F361-C949-AF9D-2917BCEEFDB0}"/>
              </a:ext>
            </a:extLst>
          </p:cNvPr>
          <p:cNvSpPr/>
          <p:nvPr userDrawn="1"/>
        </p:nvSpPr>
        <p:spPr>
          <a:xfrm rot="10800000">
            <a:off x="733872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ctangle 21">
            <a:extLst>
              <a:ext uri="{FF2B5EF4-FFF2-40B4-BE49-F238E27FC236}">
                <a16:creationId xmlns:a16="http://schemas.microsoft.com/office/drawing/2014/main" id="{3C47E76E-E395-5C4C-A93E-BE1AB956811A}"/>
              </a:ext>
            </a:extLst>
          </p:cNvPr>
          <p:cNvSpPr/>
          <p:nvPr userDrawn="1"/>
        </p:nvSpPr>
        <p:spPr>
          <a:xfrm rot="10800000">
            <a:off x="948395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Rectangle 23">
            <a:extLst>
              <a:ext uri="{FF2B5EF4-FFF2-40B4-BE49-F238E27FC236}">
                <a16:creationId xmlns:a16="http://schemas.microsoft.com/office/drawing/2014/main" id="{063B8247-8B4A-424F-8283-912AE1E4DE3F}"/>
              </a:ext>
            </a:extLst>
          </p:cNvPr>
          <p:cNvSpPr/>
          <p:nvPr userDrawn="1"/>
        </p:nvSpPr>
        <p:spPr>
          <a:xfrm rot="10800000">
            <a:off x="118708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926658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p:bg>
      <p:bgPr>
        <a:solidFill>
          <a:srgbClr val="FFFFFF">
            <a:alpha val="9804"/>
          </a:srgbClr>
        </a:solidFill>
        <a:effectLst/>
      </p:bgPr>
    </p:bg>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3A958BBD-B190-9446-927B-1BAEDF8B5597}"/>
              </a:ext>
            </a:extLst>
          </p:cNvPr>
          <p:cNvSpPr>
            <a:spLocks noGrp="1"/>
          </p:cNvSpPr>
          <p:nvPr>
            <p:ph type="pic" sz="quarter" idx="10"/>
          </p:nvPr>
        </p:nvSpPr>
        <p:spPr>
          <a:xfrm>
            <a:off x="0" y="0"/>
            <a:ext cx="12192000" cy="6858000"/>
          </a:xfrm>
        </p:spPr>
        <p:txBody>
          <a:bodyPr>
            <a:normAutofit/>
          </a:bodyPr>
          <a:lstStyle>
            <a:lvl1pPr algn="ctr">
              <a:defRPr sz="4000"/>
            </a:lvl1pPr>
          </a:lstStyle>
          <a:p>
            <a:r>
              <a:rPr lang="en-US"/>
              <a:t>Click icon to add picture</a:t>
            </a:r>
          </a:p>
        </p:txBody>
      </p:sp>
      <p:sp>
        <p:nvSpPr>
          <p:cNvPr id="8" name="Date Placeholder 3">
            <a:extLst>
              <a:ext uri="{FF2B5EF4-FFF2-40B4-BE49-F238E27FC236}">
                <a16:creationId xmlns:a16="http://schemas.microsoft.com/office/drawing/2014/main" id="{EAD2D80E-82C1-0B48-8D77-32CD3860771B}"/>
              </a:ext>
            </a:extLst>
          </p:cNvPr>
          <p:cNvSpPr>
            <a:spLocks noGrp="1"/>
          </p:cNvSpPr>
          <p:nvPr>
            <p:ph type="dt" sz="half" idx="2"/>
          </p:nvPr>
        </p:nvSpPr>
        <p:spPr>
          <a:xfrm>
            <a:off x="643434" y="6453386"/>
            <a:ext cx="1204572"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fld id="{87DE6118-2437-4B30-8E3C-4D2BE6020583}" type="datetimeFigureOut">
              <a:rPr lang="en-US" smtClean="0"/>
              <a:pPr/>
              <a:t>12/4/2020</a:t>
            </a:fld>
            <a:endParaRPr lang="en-US"/>
          </a:p>
        </p:txBody>
      </p:sp>
      <p:sp>
        <p:nvSpPr>
          <p:cNvPr id="9" name="Footer Placeholder 4">
            <a:extLst>
              <a:ext uri="{FF2B5EF4-FFF2-40B4-BE49-F238E27FC236}">
                <a16:creationId xmlns:a16="http://schemas.microsoft.com/office/drawing/2014/main" id="{66100030-06ED-984B-A9AE-B26E0F75C090}"/>
              </a:ext>
            </a:extLst>
          </p:cNvPr>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endParaRPr lang="en-US"/>
          </a:p>
        </p:txBody>
      </p:sp>
      <p:sp>
        <p:nvSpPr>
          <p:cNvPr id="10" name="Slide Number Placeholder 5">
            <a:extLst>
              <a:ext uri="{FF2B5EF4-FFF2-40B4-BE49-F238E27FC236}">
                <a16:creationId xmlns:a16="http://schemas.microsoft.com/office/drawing/2014/main" id="{62C9BB57-B5BB-C048-80CA-2112B66022D2}"/>
              </a:ext>
            </a:extLst>
          </p:cNvPr>
          <p:cNvSpPr>
            <a:spLocks noGrp="1"/>
          </p:cNvSpPr>
          <p:nvPr>
            <p:ph type="sldNum" sz="quarter" idx="4"/>
          </p:nvPr>
        </p:nvSpPr>
        <p:spPr>
          <a:xfrm>
            <a:off x="9928758" y="6453386"/>
            <a:ext cx="1596292" cy="404614"/>
          </a:xfrm>
          <a:prstGeom prst="rect">
            <a:avLst/>
          </a:prstGeom>
        </p:spPr>
        <p:txBody>
          <a:bodyPr vert="horz" lIns="91440" tIns="45720" rIns="91440" bIns="45720" rtlCol="0" anchor="ctr"/>
          <a:lstStyle>
            <a:lvl1pPr algn="r">
              <a:defRPr sz="1000" baseline="0">
                <a:solidFill>
                  <a:srgbClr val="132856"/>
                </a:solidFill>
                <a:latin typeface="+mn-lt"/>
              </a:defRPr>
            </a:lvl1pPr>
          </a:lstStyle>
          <a:p>
            <a:fld id="{69E57DC2-970A-4B3E-BB1C-7A09969E49DF}"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0_Tittellysbilde">
    <p:bg>
      <p:bgPr>
        <a:solidFill>
          <a:srgbClr val="FAEDBC">
            <a:alpha val="9804"/>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70B929-9328-914C-BFEB-1BA8D78F10B4}"/>
              </a:ext>
            </a:extLst>
          </p:cNvPr>
          <p:cNvSpPr/>
          <p:nvPr userDrawn="1"/>
        </p:nvSpPr>
        <p:spPr>
          <a:xfrm>
            <a:off x="0" y="0"/>
            <a:ext cx="12192000" cy="6858000"/>
          </a:xfrm>
          <a:prstGeom prst="rect">
            <a:avLst/>
          </a:prstGeom>
          <a:gradFill>
            <a:gsLst>
              <a:gs pos="0">
                <a:srgbClr val="1BC2EE"/>
              </a:gs>
              <a:gs pos="100000">
                <a:srgbClr val="13285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ctangle 9">
            <a:extLst>
              <a:ext uri="{FF2B5EF4-FFF2-40B4-BE49-F238E27FC236}">
                <a16:creationId xmlns:a16="http://schemas.microsoft.com/office/drawing/2014/main" id="{79ACA503-FA50-E445-9979-B383A80BFCEF}"/>
              </a:ext>
            </a:extLst>
          </p:cNvPr>
          <p:cNvSpPr/>
          <p:nvPr userDrawn="1"/>
        </p:nvSpPr>
        <p:spPr>
          <a:xfrm rot="10800000">
            <a:off x="11308653" y="623091"/>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70669852-B41A-EA49-8723-7F8F2F1FFD84}"/>
              </a:ext>
            </a:extLst>
          </p:cNvPr>
          <p:cNvSpPr/>
          <p:nvPr userDrawn="1"/>
        </p:nvSpPr>
        <p:spPr>
          <a:xfrm rot="10800000">
            <a:off x="8385859" y="1082351"/>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ctangle 11">
            <a:extLst>
              <a:ext uri="{FF2B5EF4-FFF2-40B4-BE49-F238E27FC236}">
                <a16:creationId xmlns:a16="http://schemas.microsoft.com/office/drawing/2014/main" id="{5295C02D-3CAA-D14E-A886-46F0B60F613D}"/>
              </a:ext>
            </a:extLst>
          </p:cNvPr>
          <p:cNvSpPr/>
          <p:nvPr userDrawn="1"/>
        </p:nvSpPr>
        <p:spPr>
          <a:xfrm rot="10800000">
            <a:off x="2028699" y="0"/>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ctangle 12">
            <a:extLst>
              <a:ext uri="{FF2B5EF4-FFF2-40B4-BE49-F238E27FC236}">
                <a16:creationId xmlns:a16="http://schemas.microsoft.com/office/drawing/2014/main" id="{CAEDCF2E-966E-A940-AD9C-7E7752364C00}"/>
              </a:ext>
            </a:extLst>
          </p:cNvPr>
          <p:cNvSpPr/>
          <p:nvPr userDrawn="1"/>
        </p:nvSpPr>
        <p:spPr>
          <a:xfrm rot="10800000">
            <a:off x="5028862" y="-1"/>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4" name="Picture 13">
            <a:extLst>
              <a:ext uri="{FF2B5EF4-FFF2-40B4-BE49-F238E27FC236}">
                <a16:creationId xmlns:a16="http://schemas.microsoft.com/office/drawing/2014/main" id="{5A95558E-B898-054A-B73E-FE784DD63DAE}"/>
              </a:ext>
            </a:extLst>
          </p:cNvPr>
          <p:cNvPicPr>
            <a:picLocks noChangeAspect="1"/>
          </p:cNvPicPr>
          <p:nvPr userDrawn="1"/>
        </p:nvPicPr>
        <p:blipFill>
          <a:blip r:embed="rId2"/>
          <a:stretch>
            <a:fillRect/>
          </a:stretch>
        </p:blipFill>
        <p:spPr>
          <a:xfrm>
            <a:off x="486196" y="2183849"/>
            <a:ext cx="2882037" cy="1853321"/>
          </a:xfrm>
          <a:prstGeom prst="rect">
            <a:avLst/>
          </a:prstGeom>
        </p:spPr>
      </p:pic>
      <p:sp>
        <p:nvSpPr>
          <p:cNvPr id="15" name="Plassholder for tekst 8">
            <a:extLst>
              <a:ext uri="{FF2B5EF4-FFF2-40B4-BE49-F238E27FC236}">
                <a16:creationId xmlns:a16="http://schemas.microsoft.com/office/drawing/2014/main" id="{1A77DE0D-EDC8-BD42-90E0-094F5E382FF5}"/>
              </a:ext>
            </a:extLst>
          </p:cNvPr>
          <p:cNvSpPr>
            <a:spLocks noGrp="1"/>
          </p:cNvSpPr>
          <p:nvPr>
            <p:ph type="body" sz="quarter" idx="13" hasCustomPrompt="1"/>
          </p:nvPr>
        </p:nvSpPr>
        <p:spPr>
          <a:xfrm>
            <a:off x="643435" y="4674151"/>
            <a:ext cx="4711991" cy="744996"/>
          </a:xfrm>
        </p:spPr>
        <p:txBody>
          <a:bodyPr anchor="t">
            <a:noAutofit/>
          </a:bodyPr>
          <a:lstStyle>
            <a:lvl1pPr marL="0" indent="0">
              <a:buFontTx/>
              <a:buNone/>
              <a:defRPr sz="6000" b="1" i="0">
                <a:solidFill>
                  <a:srgbClr val="FFFFFF"/>
                </a:solidFill>
                <a:latin typeface="Franklin Gothic Demi" panose="020B0603020102020204" pitchFamily="34" charset="0"/>
              </a:defRPr>
            </a:lvl1pPr>
          </a:lstStyle>
          <a:p>
            <a:r>
              <a:rPr lang="en-US"/>
              <a:t>Thank you!</a:t>
            </a:r>
          </a:p>
        </p:txBody>
      </p:sp>
      <p:sp>
        <p:nvSpPr>
          <p:cNvPr id="18" name="TextBox 17">
            <a:extLst>
              <a:ext uri="{FF2B5EF4-FFF2-40B4-BE49-F238E27FC236}">
                <a16:creationId xmlns:a16="http://schemas.microsoft.com/office/drawing/2014/main" id="{2DC2ECE2-560F-2845-91F0-CE0CC0CD3314}"/>
              </a:ext>
            </a:extLst>
          </p:cNvPr>
          <p:cNvSpPr txBox="1"/>
          <p:nvPr userDrawn="1"/>
        </p:nvSpPr>
        <p:spPr>
          <a:xfrm>
            <a:off x="643435" y="5613768"/>
            <a:ext cx="4345172" cy="523220"/>
          </a:xfrm>
          <a:prstGeom prst="rect">
            <a:avLst/>
          </a:prstGeom>
          <a:noFill/>
        </p:spPr>
        <p:txBody>
          <a:bodyPr wrap="square" rtlCol="0">
            <a:spAutoFit/>
          </a:bodyPr>
          <a:lstStyle/>
          <a:p>
            <a:r>
              <a:rPr lang="nb-NO" sz="1400" err="1">
                <a:solidFill>
                  <a:srgbClr val="FFFFFF"/>
                </a:solidFill>
              </a:rPr>
              <a:t>www.eiti.org</a:t>
            </a:r>
            <a:endParaRPr lang="nb-NO" sz="1400">
              <a:solidFill>
                <a:srgbClr val="FFFFFF"/>
              </a:solidFill>
            </a:endParaRPr>
          </a:p>
          <a:p>
            <a:r>
              <a:rPr lang="nb-NO" sz="1400">
                <a:solidFill>
                  <a:srgbClr val="FFFFFF"/>
                </a:solidFill>
              </a:rPr>
              <a:t>@</a:t>
            </a:r>
            <a:r>
              <a:rPr lang="nb-NO" sz="1400" err="1">
                <a:solidFill>
                  <a:srgbClr val="FFFFFF"/>
                </a:solidFill>
              </a:rPr>
              <a:t>EITIorg</a:t>
            </a:r>
            <a:endParaRPr lang="nb-NO" sz="1400">
              <a:solidFill>
                <a:srgbClr val="FFFFFF"/>
              </a:solidFill>
            </a:endParaRPr>
          </a:p>
        </p:txBody>
      </p:sp>
    </p:spTree>
    <p:extLst>
      <p:ext uri="{BB962C8B-B14F-4D97-AF65-F5344CB8AC3E}">
        <p14:creationId xmlns:p14="http://schemas.microsoft.com/office/powerpoint/2010/main" val="1332992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2_Tittellysbilde">
    <p:bg>
      <p:bgPr>
        <a:solidFill>
          <a:srgbClr val="FFFFFF">
            <a:alpha val="9804"/>
          </a:srgbClr>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B49AE6F-E19C-A941-AFAF-9A6AD40CEF82}"/>
              </a:ext>
            </a:extLst>
          </p:cNvPr>
          <p:cNvSpPr/>
          <p:nvPr userDrawn="1"/>
        </p:nvSpPr>
        <p:spPr>
          <a:xfrm>
            <a:off x="0" y="459260"/>
            <a:ext cx="883347" cy="280207"/>
          </a:xfrm>
          <a:prstGeom prst="rect">
            <a:avLst/>
          </a:prstGeom>
          <a:solidFill>
            <a:srgbClr val="0090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0DC020A5-4687-B34F-9A8C-86567B4C9A9A}"/>
              </a:ext>
            </a:extLst>
          </p:cNvPr>
          <p:cNvSpPr/>
          <p:nvPr userDrawn="1"/>
        </p:nvSpPr>
        <p:spPr>
          <a:xfrm>
            <a:off x="8090434" y="0"/>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6447FAB2-898D-7949-B255-53D40E4BE1E2}"/>
              </a:ext>
            </a:extLst>
          </p:cNvPr>
          <p:cNvSpPr/>
          <p:nvPr userDrawn="1"/>
        </p:nvSpPr>
        <p:spPr>
          <a:xfrm>
            <a:off x="11313170" y="1082351"/>
            <a:ext cx="878830" cy="280207"/>
          </a:xfrm>
          <a:prstGeom prst="rect">
            <a:avLst/>
          </a:prstGeom>
          <a:solidFill>
            <a:srgbClr val="0021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ctangle 19">
            <a:extLst>
              <a:ext uri="{FF2B5EF4-FFF2-40B4-BE49-F238E27FC236}">
                <a16:creationId xmlns:a16="http://schemas.microsoft.com/office/drawing/2014/main" id="{35EC463A-E2A6-5944-82A5-DEAB1D87A9D8}"/>
              </a:ext>
            </a:extLst>
          </p:cNvPr>
          <p:cNvSpPr/>
          <p:nvPr userDrawn="1"/>
        </p:nvSpPr>
        <p:spPr>
          <a:xfrm>
            <a:off x="5870234" y="1077544"/>
            <a:ext cx="321112" cy="280207"/>
          </a:xfrm>
          <a:prstGeom prst="rect">
            <a:avLst/>
          </a:prstGeom>
          <a:solidFill>
            <a:srgbClr val="005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Plassholder for tekst 8">
            <a:extLst>
              <a:ext uri="{FF2B5EF4-FFF2-40B4-BE49-F238E27FC236}">
                <a16:creationId xmlns:a16="http://schemas.microsoft.com/office/drawing/2014/main" id="{7B15DB75-8F7F-7347-B7EE-37CBE3ABD8A2}"/>
              </a:ext>
            </a:extLst>
          </p:cNvPr>
          <p:cNvSpPr>
            <a:spLocks noGrp="1"/>
          </p:cNvSpPr>
          <p:nvPr>
            <p:ph type="body" sz="quarter" idx="13" hasCustomPrompt="1"/>
          </p:nvPr>
        </p:nvSpPr>
        <p:spPr>
          <a:xfrm>
            <a:off x="643435" y="4674151"/>
            <a:ext cx="4711991" cy="744996"/>
          </a:xfrm>
        </p:spPr>
        <p:txBody>
          <a:bodyPr anchor="t">
            <a:noAutofit/>
          </a:bodyPr>
          <a:lstStyle>
            <a:lvl1pPr marL="0" indent="0">
              <a:buFontTx/>
              <a:buNone/>
              <a:defRPr sz="6000" b="1" i="0">
                <a:solidFill>
                  <a:srgbClr val="002157"/>
                </a:solidFill>
                <a:latin typeface="Franklin Gothic Demi" panose="020B0603020102020204" pitchFamily="34" charset="0"/>
              </a:defRPr>
            </a:lvl1pPr>
          </a:lstStyle>
          <a:p>
            <a:r>
              <a:rPr lang="en-US"/>
              <a:t>Thank you!</a:t>
            </a:r>
          </a:p>
        </p:txBody>
      </p:sp>
      <p:sp>
        <p:nvSpPr>
          <p:cNvPr id="12" name="TextBox 11">
            <a:extLst>
              <a:ext uri="{FF2B5EF4-FFF2-40B4-BE49-F238E27FC236}">
                <a16:creationId xmlns:a16="http://schemas.microsoft.com/office/drawing/2014/main" id="{6F6104C9-D1B6-8544-9499-7875078E02A9}"/>
              </a:ext>
            </a:extLst>
          </p:cNvPr>
          <p:cNvSpPr txBox="1"/>
          <p:nvPr userDrawn="1"/>
        </p:nvSpPr>
        <p:spPr>
          <a:xfrm>
            <a:off x="643435" y="5613768"/>
            <a:ext cx="4345172" cy="523220"/>
          </a:xfrm>
          <a:prstGeom prst="rect">
            <a:avLst/>
          </a:prstGeom>
          <a:noFill/>
        </p:spPr>
        <p:txBody>
          <a:bodyPr wrap="square" rtlCol="0">
            <a:spAutoFit/>
          </a:bodyPr>
          <a:lstStyle/>
          <a:p>
            <a:r>
              <a:rPr lang="nb-NO" sz="1400" err="1">
                <a:solidFill>
                  <a:srgbClr val="002157"/>
                </a:solidFill>
              </a:rPr>
              <a:t>www.eiti.org</a:t>
            </a:r>
            <a:endParaRPr lang="nb-NO" sz="1400">
              <a:solidFill>
                <a:srgbClr val="002157"/>
              </a:solidFill>
            </a:endParaRPr>
          </a:p>
          <a:p>
            <a:r>
              <a:rPr lang="nb-NO" sz="1400">
                <a:solidFill>
                  <a:srgbClr val="002157"/>
                </a:solidFill>
              </a:rPr>
              <a:t>@</a:t>
            </a:r>
            <a:r>
              <a:rPr lang="nb-NO" sz="1400" err="1">
                <a:solidFill>
                  <a:srgbClr val="002157"/>
                </a:solidFill>
              </a:rPr>
              <a:t>EITIorg</a:t>
            </a:r>
            <a:endParaRPr lang="nb-NO" sz="1400">
              <a:solidFill>
                <a:srgbClr val="002157"/>
              </a:solidFill>
            </a:endParaRPr>
          </a:p>
        </p:txBody>
      </p:sp>
      <p:pic>
        <p:nvPicPr>
          <p:cNvPr id="15" name="Picture 14">
            <a:extLst>
              <a:ext uri="{FF2B5EF4-FFF2-40B4-BE49-F238E27FC236}">
                <a16:creationId xmlns:a16="http://schemas.microsoft.com/office/drawing/2014/main" id="{3F2167BE-9890-394A-B6BD-227F130B0304}"/>
              </a:ext>
            </a:extLst>
          </p:cNvPr>
          <p:cNvPicPr>
            <a:picLocks noChangeAspect="1"/>
          </p:cNvPicPr>
          <p:nvPr userDrawn="1"/>
        </p:nvPicPr>
        <p:blipFill>
          <a:blip r:embed="rId2"/>
          <a:stretch>
            <a:fillRect/>
          </a:stretch>
        </p:blipFill>
        <p:spPr>
          <a:xfrm>
            <a:off x="486196" y="2183849"/>
            <a:ext cx="2882037" cy="1853321"/>
          </a:xfrm>
          <a:prstGeom prst="rect">
            <a:avLst/>
          </a:prstGeom>
        </p:spPr>
      </p:pic>
    </p:spTree>
    <p:extLst>
      <p:ext uri="{BB962C8B-B14F-4D97-AF65-F5344CB8AC3E}">
        <p14:creationId xmlns:p14="http://schemas.microsoft.com/office/powerpoint/2010/main" val="2280200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1_picture">
    <p:bg>
      <p:bgPr>
        <a:solidFill>
          <a:srgbClr val="FAEDBC">
            <a:alpha val="9804"/>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70B929-9328-914C-BFEB-1BA8D78F10B4}"/>
              </a:ext>
            </a:extLst>
          </p:cNvPr>
          <p:cNvSpPr/>
          <p:nvPr userDrawn="1"/>
        </p:nvSpPr>
        <p:spPr>
          <a:xfrm>
            <a:off x="0" y="0"/>
            <a:ext cx="12192000" cy="6858000"/>
          </a:xfrm>
          <a:prstGeom prst="rect">
            <a:avLst/>
          </a:prstGeom>
          <a:gradFill>
            <a:gsLst>
              <a:gs pos="0">
                <a:srgbClr val="1BC2EE"/>
              </a:gs>
              <a:gs pos="100000">
                <a:srgbClr val="13285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bilde 7">
            <a:extLst>
              <a:ext uri="{FF2B5EF4-FFF2-40B4-BE49-F238E27FC236}">
                <a16:creationId xmlns:a16="http://schemas.microsoft.com/office/drawing/2014/main" id="{4F2049E2-5D62-9F41-ACD6-231A22C20DCD}"/>
              </a:ext>
            </a:extLst>
          </p:cNvPr>
          <p:cNvSpPr>
            <a:spLocks noGrp="1"/>
          </p:cNvSpPr>
          <p:nvPr>
            <p:ph type="pic" sz="quarter" idx="14"/>
          </p:nvPr>
        </p:nvSpPr>
        <p:spPr>
          <a:xfrm>
            <a:off x="6096000" y="0"/>
            <a:ext cx="6096000" cy="6857999"/>
          </a:xfrm>
        </p:spPr>
        <p:txBody>
          <a:bodyPr/>
          <a:lstStyle/>
          <a:p>
            <a:r>
              <a:rPr lang="en-US"/>
              <a:t>Click icon to add picture</a:t>
            </a:r>
          </a:p>
        </p:txBody>
      </p:sp>
      <p:sp>
        <p:nvSpPr>
          <p:cNvPr id="11" name="Subtitle 2">
            <a:extLst>
              <a:ext uri="{FF2B5EF4-FFF2-40B4-BE49-F238E27FC236}">
                <a16:creationId xmlns:a16="http://schemas.microsoft.com/office/drawing/2014/main" id="{F978CED7-1B95-B54B-967E-5A9C799EA0EE}"/>
              </a:ext>
            </a:extLst>
          </p:cNvPr>
          <p:cNvSpPr>
            <a:spLocks noGrp="1"/>
          </p:cNvSpPr>
          <p:nvPr>
            <p:ph type="subTitle" idx="1"/>
          </p:nvPr>
        </p:nvSpPr>
        <p:spPr>
          <a:xfrm>
            <a:off x="643435" y="3886159"/>
            <a:ext cx="4711991"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Plassholder for tekst 8">
            <a:extLst>
              <a:ext uri="{FF2B5EF4-FFF2-40B4-BE49-F238E27FC236}">
                <a16:creationId xmlns:a16="http://schemas.microsoft.com/office/drawing/2014/main" id="{913D38AA-ACB5-4C42-9C8B-E6188D4EBB8A}"/>
              </a:ext>
            </a:extLst>
          </p:cNvPr>
          <p:cNvSpPr>
            <a:spLocks noGrp="1"/>
          </p:cNvSpPr>
          <p:nvPr>
            <p:ph type="body" sz="quarter" idx="13" hasCustomPrompt="1"/>
          </p:nvPr>
        </p:nvSpPr>
        <p:spPr>
          <a:xfrm>
            <a:off x="643435" y="3056502"/>
            <a:ext cx="4711991"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a:t>Title here</a:t>
            </a:r>
          </a:p>
        </p:txBody>
      </p:sp>
      <p:pic>
        <p:nvPicPr>
          <p:cNvPr id="19" name="Picture 18">
            <a:extLst>
              <a:ext uri="{FF2B5EF4-FFF2-40B4-BE49-F238E27FC236}">
                <a16:creationId xmlns:a16="http://schemas.microsoft.com/office/drawing/2014/main" id="{CC5F0900-427D-C54E-8B7E-FE2A4DF859EF}"/>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13" name="Rectangle 12">
            <a:extLst>
              <a:ext uri="{FF2B5EF4-FFF2-40B4-BE49-F238E27FC236}">
                <a16:creationId xmlns:a16="http://schemas.microsoft.com/office/drawing/2014/main" id="{F01A58E3-4FEB-7F4F-BE0F-B059D67E39B7}"/>
              </a:ext>
            </a:extLst>
          </p:cNvPr>
          <p:cNvSpPr/>
          <p:nvPr userDrawn="1"/>
        </p:nvSpPr>
        <p:spPr>
          <a:xfrm>
            <a:off x="643435"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6F489C5E-01B9-A44F-8C09-25A33D507AB2}"/>
              </a:ext>
            </a:extLst>
          </p:cNvPr>
          <p:cNvSpPr/>
          <p:nvPr userDrawn="1"/>
        </p:nvSpPr>
        <p:spPr>
          <a:xfrm>
            <a:off x="4074728"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945A21D7-8597-D64F-803E-53A5D42A29C3}"/>
              </a:ext>
            </a:extLst>
          </p:cNvPr>
          <p:cNvSpPr/>
          <p:nvPr userDrawn="1"/>
        </p:nvSpPr>
        <p:spPr>
          <a:xfrm>
            <a:off x="5217170"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5D850B22-B830-B747-B47D-4A978996033B}"/>
              </a:ext>
            </a:extLst>
          </p:cNvPr>
          <p:cNvSpPr/>
          <p:nvPr userDrawn="1"/>
        </p:nvSpPr>
        <p:spPr>
          <a:xfrm>
            <a:off x="2287473"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21994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tellysbilde">
    <p:bg>
      <p:bgPr>
        <a:solidFill>
          <a:srgbClr val="FAEDBC">
            <a:alpha val="9804"/>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70B929-9328-914C-BFEB-1BA8D78F10B4}"/>
              </a:ext>
            </a:extLst>
          </p:cNvPr>
          <p:cNvSpPr/>
          <p:nvPr userDrawn="1"/>
        </p:nvSpPr>
        <p:spPr>
          <a:xfrm>
            <a:off x="0" y="0"/>
            <a:ext cx="12192000" cy="6858000"/>
          </a:xfrm>
          <a:prstGeom prst="rect">
            <a:avLst/>
          </a:prstGeom>
          <a:gradFill>
            <a:gsLst>
              <a:gs pos="0">
                <a:srgbClr val="1BC2EE"/>
              </a:gs>
              <a:gs pos="100000">
                <a:srgbClr val="13285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 name="Picture 5">
            <a:extLst>
              <a:ext uri="{FF2B5EF4-FFF2-40B4-BE49-F238E27FC236}">
                <a16:creationId xmlns:a16="http://schemas.microsoft.com/office/drawing/2014/main" id="{52725910-2A8E-644C-8AE0-0D8893931115}"/>
              </a:ext>
            </a:extLst>
          </p:cNvPr>
          <p:cNvPicPr>
            <a:picLocks noChangeAspect="1"/>
          </p:cNvPicPr>
          <p:nvPr userDrawn="1"/>
        </p:nvPicPr>
        <p:blipFill>
          <a:blip r:embed="rId2"/>
          <a:stretch>
            <a:fillRect/>
          </a:stretch>
        </p:blipFill>
        <p:spPr>
          <a:xfrm>
            <a:off x="3957230" y="2053643"/>
            <a:ext cx="4277537" cy="2750711"/>
          </a:xfrm>
          <a:prstGeom prst="rect">
            <a:avLst/>
          </a:prstGeom>
        </p:spPr>
      </p:pic>
      <p:sp>
        <p:nvSpPr>
          <p:cNvPr id="9" name="Rectangle 8">
            <a:extLst>
              <a:ext uri="{FF2B5EF4-FFF2-40B4-BE49-F238E27FC236}">
                <a16:creationId xmlns:a16="http://schemas.microsoft.com/office/drawing/2014/main" id="{CF41344B-58B7-C649-BB2F-0F1B47F243D2}"/>
              </a:ext>
            </a:extLst>
          </p:cNvPr>
          <p:cNvSpPr/>
          <p:nvPr userDrawn="1"/>
        </p:nvSpPr>
        <p:spPr>
          <a:xfrm>
            <a:off x="1026133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ctangle 9">
            <a:extLst>
              <a:ext uri="{FF2B5EF4-FFF2-40B4-BE49-F238E27FC236}">
                <a16:creationId xmlns:a16="http://schemas.microsoft.com/office/drawing/2014/main" id="{BB8C847C-FD7F-FD42-BD44-7CDF1FAB5F87}"/>
              </a:ext>
            </a:extLst>
          </p:cNvPr>
          <p:cNvSpPr/>
          <p:nvPr userDrawn="1"/>
        </p:nvSpPr>
        <p:spPr>
          <a:xfrm>
            <a:off x="733872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469446E0-B354-BF41-9A69-98CC87CF9EE0}"/>
              </a:ext>
            </a:extLst>
          </p:cNvPr>
          <p:cNvSpPr/>
          <p:nvPr userDrawn="1"/>
        </p:nvSpPr>
        <p:spPr>
          <a:xfrm>
            <a:off x="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ctangle 11">
            <a:extLst>
              <a:ext uri="{FF2B5EF4-FFF2-40B4-BE49-F238E27FC236}">
                <a16:creationId xmlns:a16="http://schemas.microsoft.com/office/drawing/2014/main" id="{CE4269DA-C37A-D940-A720-98642AF5CFDB}"/>
              </a:ext>
            </a:extLst>
          </p:cNvPr>
          <p:cNvSpPr/>
          <p:nvPr userDrawn="1"/>
        </p:nvSpPr>
        <p:spPr>
          <a:xfrm>
            <a:off x="26956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ctangle 12">
            <a:extLst>
              <a:ext uri="{FF2B5EF4-FFF2-40B4-BE49-F238E27FC236}">
                <a16:creationId xmlns:a16="http://schemas.microsoft.com/office/drawing/2014/main" id="{6AA5F1C2-D968-234A-B538-0EFF43A1AED5}"/>
              </a:ext>
            </a:extLst>
          </p:cNvPr>
          <p:cNvSpPr/>
          <p:nvPr userDrawn="1"/>
        </p:nvSpPr>
        <p:spPr>
          <a:xfrm rot="10800000">
            <a:off x="9014878"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0F562827-34BE-A04E-AE24-AC13E6DB7C89}"/>
              </a:ext>
            </a:extLst>
          </p:cNvPr>
          <p:cNvSpPr/>
          <p:nvPr userDrawn="1"/>
        </p:nvSpPr>
        <p:spPr>
          <a:xfrm rot="10800000">
            <a:off x="407300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57DC4FF4-C8E8-DB4B-98FF-6684A75F5CC4}"/>
              </a:ext>
            </a:extLst>
          </p:cNvPr>
          <p:cNvSpPr/>
          <p:nvPr userDrawn="1"/>
        </p:nvSpPr>
        <p:spPr>
          <a:xfrm rot="10800000">
            <a:off x="154010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3896B0C4-03B6-C640-86AD-1224C56F4507}"/>
              </a:ext>
            </a:extLst>
          </p:cNvPr>
          <p:cNvSpPr/>
          <p:nvPr userDrawn="1"/>
        </p:nvSpPr>
        <p:spPr>
          <a:xfrm rot="10800000">
            <a:off x="118708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081230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9_Tittellysbilde">
    <p:bg>
      <p:bgPr>
        <a:solidFill>
          <a:srgbClr val="FFFFFF">
            <a:alpha val="9804"/>
          </a:srgbClr>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00D4C1-CA83-924C-ACF6-7A56C964A98E}"/>
              </a:ext>
            </a:extLst>
          </p:cNvPr>
          <p:cNvPicPr>
            <a:picLocks noChangeAspect="1"/>
          </p:cNvPicPr>
          <p:nvPr userDrawn="1"/>
        </p:nvPicPr>
        <p:blipFill>
          <a:blip r:embed="rId2"/>
          <a:stretch>
            <a:fillRect/>
          </a:stretch>
        </p:blipFill>
        <p:spPr>
          <a:xfrm>
            <a:off x="643434" y="5826626"/>
            <a:ext cx="1495766" cy="673730"/>
          </a:xfrm>
          <a:prstGeom prst="rect">
            <a:avLst/>
          </a:prstGeom>
        </p:spPr>
      </p:pic>
      <p:sp>
        <p:nvSpPr>
          <p:cNvPr id="8" name="Subtitle 2">
            <a:extLst>
              <a:ext uri="{FF2B5EF4-FFF2-40B4-BE49-F238E27FC236}">
                <a16:creationId xmlns:a16="http://schemas.microsoft.com/office/drawing/2014/main" id="{4F097DB4-7D69-F446-9FAB-5641F169DD51}"/>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13285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Plassholder for tekst 8">
            <a:extLst>
              <a:ext uri="{FF2B5EF4-FFF2-40B4-BE49-F238E27FC236}">
                <a16:creationId xmlns:a16="http://schemas.microsoft.com/office/drawing/2014/main" id="{32FDEDD4-3C78-3343-9A10-1A3EE7C62945}"/>
              </a:ext>
            </a:extLst>
          </p:cNvPr>
          <p:cNvSpPr>
            <a:spLocks noGrp="1"/>
          </p:cNvSpPr>
          <p:nvPr>
            <p:ph type="body" sz="quarter" idx="13" hasCustomPrompt="1"/>
          </p:nvPr>
        </p:nvSpPr>
        <p:spPr>
          <a:xfrm>
            <a:off x="643435" y="3056502"/>
            <a:ext cx="11227453" cy="744996"/>
          </a:xfrm>
        </p:spPr>
        <p:txBody>
          <a:bodyPr anchor="t">
            <a:normAutofit/>
          </a:bodyPr>
          <a:lstStyle>
            <a:lvl1pPr marL="0" indent="0">
              <a:buFontTx/>
              <a:buNone/>
              <a:defRPr sz="5600" b="1" i="0">
                <a:solidFill>
                  <a:srgbClr val="132856"/>
                </a:solidFill>
                <a:latin typeface="Franklin Gothic Demi" panose="020B0603020102020204" pitchFamily="34" charset="0"/>
              </a:defRPr>
            </a:lvl1pPr>
          </a:lstStyle>
          <a:p>
            <a:r>
              <a:rPr lang="en-US"/>
              <a:t>Title here</a:t>
            </a:r>
          </a:p>
        </p:txBody>
      </p:sp>
      <p:sp>
        <p:nvSpPr>
          <p:cNvPr id="37" name="Rectangle 36">
            <a:extLst>
              <a:ext uri="{FF2B5EF4-FFF2-40B4-BE49-F238E27FC236}">
                <a16:creationId xmlns:a16="http://schemas.microsoft.com/office/drawing/2014/main" id="{0596C43E-9D9E-1D41-B0B3-CD0EB024A5E4}"/>
              </a:ext>
            </a:extLst>
          </p:cNvPr>
          <p:cNvSpPr/>
          <p:nvPr userDrawn="1"/>
        </p:nvSpPr>
        <p:spPr>
          <a:xfrm>
            <a:off x="3261" y="459260"/>
            <a:ext cx="883347"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8" name="Rectangle 37">
            <a:extLst>
              <a:ext uri="{FF2B5EF4-FFF2-40B4-BE49-F238E27FC236}">
                <a16:creationId xmlns:a16="http://schemas.microsoft.com/office/drawing/2014/main" id="{C29B5521-C2A3-A441-B999-F2447A458EAF}"/>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0" name="Rectangle 39">
            <a:extLst>
              <a:ext uri="{FF2B5EF4-FFF2-40B4-BE49-F238E27FC236}">
                <a16:creationId xmlns:a16="http://schemas.microsoft.com/office/drawing/2014/main" id="{EB866F8D-7F58-C141-BC3E-5DBF3CA36587}"/>
              </a:ext>
            </a:extLst>
          </p:cNvPr>
          <p:cNvSpPr/>
          <p:nvPr userDrawn="1"/>
        </p:nvSpPr>
        <p:spPr>
          <a:xfrm>
            <a:off x="11870888" y="107754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5" name="TextBox 44">
            <a:extLst>
              <a:ext uri="{FF2B5EF4-FFF2-40B4-BE49-F238E27FC236}">
                <a16:creationId xmlns:a16="http://schemas.microsoft.com/office/drawing/2014/main" id="{8769D740-F336-9140-824F-BE835F2B8E3D}"/>
              </a:ext>
            </a:extLst>
          </p:cNvPr>
          <p:cNvSpPr txBox="1"/>
          <p:nvPr userDrawn="1"/>
        </p:nvSpPr>
        <p:spPr>
          <a:xfrm>
            <a:off x="6572528" y="5808678"/>
            <a:ext cx="4976037" cy="707886"/>
          </a:xfrm>
          <a:prstGeom prst="rect">
            <a:avLst/>
          </a:prstGeom>
          <a:noFill/>
        </p:spPr>
        <p:txBody>
          <a:bodyPr wrap="square" rtlCol="0">
            <a:spAutoFit/>
          </a:bodyPr>
          <a:lstStyle/>
          <a:p>
            <a:pPr algn="r"/>
            <a:r>
              <a:rPr lang="nb-NO" sz="2000" b="0" i="0" kern="1200">
                <a:solidFill>
                  <a:srgbClr val="002157"/>
                </a:solidFill>
                <a:effectLst/>
                <a:latin typeface="+mj-lt"/>
                <a:ea typeface="+mn-ea"/>
                <a:cs typeface="+mn-cs"/>
              </a:rPr>
              <a:t>The global standard for </a:t>
            </a:r>
            <a:r>
              <a:rPr lang="nb-NO" sz="2000" b="0" i="0" kern="1200" err="1">
                <a:solidFill>
                  <a:srgbClr val="002157"/>
                </a:solidFill>
                <a:effectLst/>
                <a:latin typeface="+mj-lt"/>
                <a:ea typeface="+mn-ea"/>
                <a:cs typeface="+mn-cs"/>
              </a:rPr>
              <a:t>the</a:t>
            </a:r>
            <a:r>
              <a:rPr lang="nb-NO" sz="2000" b="0" i="0" kern="1200">
                <a:solidFill>
                  <a:srgbClr val="002157"/>
                </a:solidFill>
                <a:effectLst/>
                <a:latin typeface="+mj-lt"/>
                <a:ea typeface="+mn-ea"/>
                <a:cs typeface="+mn-cs"/>
              </a:rPr>
              <a:t> </a:t>
            </a:r>
            <a:r>
              <a:rPr lang="nb-NO" sz="2000" b="0" i="0" kern="1200" err="1">
                <a:solidFill>
                  <a:srgbClr val="002157"/>
                </a:solidFill>
                <a:effectLst/>
                <a:latin typeface="+mj-lt"/>
                <a:ea typeface="+mn-ea"/>
                <a:cs typeface="+mn-cs"/>
              </a:rPr>
              <a:t>good</a:t>
            </a:r>
            <a:r>
              <a:rPr lang="nb-NO" sz="2000" b="0" i="0" kern="1200">
                <a:solidFill>
                  <a:srgbClr val="002157"/>
                </a:solidFill>
                <a:effectLst/>
                <a:latin typeface="+mj-lt"/>
                <a:ea typeface="+mn-ea"/>
                <a:cs typeface="+mn-cs"/>
              </a:rPr>
              <a:t> </a:t>
            </a:r>
            <a:r>
              <a:rPr lang="nb-NO" sz="2000" b="0" i="0" kern="1200" err="1">
                <a:solidFill>
                  <a:srgbClr val="002157"/>
                </a:solidFill>
                <a:effectLst/>
                <a:latin typeface="+mj-lt"/>
                <a:ea typeface="+mn-ea"/>
                <a:cs typeface="+mn-cs"/>
              </a:rPr>
              <a:t>governance</a:t>
            </a:r>
            <a:br>
              <a:rPr lang="nb-NO" sz="2000" b="0" i="0" kern="1200">
                <a:solidFill>
                  <a:srgbClr val="002157"/>
                </a:solidFill>
                <a:effectLst/>
                <a:latin typeface="+mj-lt"/>
                <a:ea typeface="+mn-ea"/>
                <a:cs typeface="+mn-cs"/>
              </a:rPr>
            </a:br>
            <a:r>
              <a:rPr lang="nb-NO" sz="2000" b="0" i="0" kern="1200" err="1">
                <a:solidFill>
                  <a:srgbClr val="002157"/>
                </a:solidFill>
                <a:effectLst/>
                <a:latin typeface="+mj-lt"/>
                <a:ea typeface="+mn-ea"/>
                <a:cs typeface="+mn-cs"/>
              </a:rPr>
              <a:t>of</a:t>
            </a:r>
            <a:r>
              <a:rPr lang="nb-NO" sz="2000" b="0" i="0" kern="1200">
                <a:solidFill>
                  <a:srgbClr val="002157"/>
                </a:solidFill>
                <a:effectLst/>
                <a:latin typeface="+mj-lt"/>
                <a:ea typeface="+mn-ea"/>
                <a:cs typeface="+mn-cs"/>
              </a:rPr>
              <a:t> </a:t>
            </a:r>
            <a:r>
              <a:rPr lang="nb-NO" sz="2000" b="0" i="0" kern="1200" err="1">
                <a:solidFill>
                  <a:srgbClr val="002157"/>
                </a:solidFill>
                <a:effectLst/>
                <a:latin typeface="+mj-lt"/>
                <a:ea typeface="+mn-ea"/>
                <a:cs typeface="+mn-cs"/>
              </a:rPr>
              <a:t>oil</a:t>
            </a:r>
            <a:r>
              <a:rPr lang="nb-NO" sz="2000" b="0" i="0" kern="1200">
                <a:solidFill>
                  <a:srgbClr val="002157"/>
                </a:solidFill>
                <a:effectLst/>
                <a:latin typeface="+mj-lt"/>
                <a:ea typeface="+mn-ea"/>
                <a:cs typeface="+mn-cs"/>
              </a:rPr>
              <a:t>, gas and mineral </a:t>
            </a:r>
            <a:r>
              <a:rPr lang="nb-NO" sz="2000" b="0" i="0" kern="1200" err="1">
                <a:solidFill>
                  <a:srgbClr val="002157"/>
                </a:solidFill>
                <a:effectLst/>
                <a:latin typeface="+mj-lt"/>
                <a:ea typeface="+mn-ea"/>
                <a:cs typeface="+mn-cs"/>
              </a:rPr>
              <a:t>resources</a:t>
            </a:r>
            <a:r>
              <a:rPr lang="nb-NO" sz="2000" b="0" i="0" kern="1200">
                <a:solidFill>
                  <a:srgbClr val="002157"/>
                </a:solidFill>
                <a:effectLst/>
                <a:latin typeface="+mj-lt"/>
                <a:ea typeface="+mn-ea"/>
                <a:cs typeface="+mn-cs"/>
              </a:rPr>
              <a:t>.</a:t>
            </a:r>
            <a:endParaRPr lang="nb-NO" sz="2000" b="0" i="0">
              <a:solidFill>
                <a:srgbClr val="002157"/>
              </a:solidFill>
              <a:latin typeface="+mj-lt"/>
            </a:endParaRPr>
          </a:p>
        </p:txBody>
      </p:sp>
      <p:sp>
        <p:nvSpPr>
          <p:cNvPr id="46" name="Rectangle 45">
            <a:extLst>
              <a:ext uri="{FF2B5EF4-FFF2-40B4-BE49-F238E27FC236}">
                <a16:creationId xmlns:a16="http://schemas.microsoft.com/office/drawing/2014/main" id="{6BF01A5C-F0D7-7343-90AC-D12336C68785}"/>
              </a:ext>
            </a:extLst>
          </p:cNvPr>
          <p:cNvSpPr/>
          <p:nvPr userDrawn="1"/>
        </p:nvSpPr>
        <p:spPr>
          <a:xfrm>
            <a:off x="7511040" y="1082351"/>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16626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1_Tittellysbilde">
    <p:bg>
      <p:bgPr>
        <a:solidFill>
          <a:srgbClr val="FFFFFF">
            <a:alpha val="9804"/>
          </a:srgbClr>
        </a:solidFill>
        <a:effectLst/>
      </p:bgPr>
    </p:bg>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6CE0DCDA-C0F7-D54F-AF4E-9DA03B4CC237}"/>
              </a:ext>
            </a:extLst>
          </p:cNvPr>
          <p:cNvSpPr>
            <a:spLocks noGrp="1"/>
          </p:cNvSpPr>
          <p:nvPr>
            <p:ph type="subTitle" idx="1"/>
          </p:nvPr>
        </p:nvSpPr>
        <p:spPr>
          <a:xfrm>
            <a:off x="643435" y="3886159"/>
            <a:ext cx="4711991" cy="417758"/>
          </a:xfrm>
        </p:spPr>
        <p:txBody>
          <a:bodyPr>
            <a:normAutofit/>
          </a:bodyPr>
          <a:lstStyle>
            <a:lvl1pPr marL="0" indent="0" algn="l">
              <a:lnSpc>
                <a:spcPct val="112000"/>
              </a:lnSpc>
              <a:spcBef>
                <a:spcPts val="0"/>
              </a:spcBef>
              <a:spcAft>
                <a:spcPts val="0"/>
              </a:spcAft>
              <a:buNone/>
              <a:defRPr sz="1600">
                <a:solidFill>
                  <a:srgbClr val="13285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Plassholder for tekst 8">
            <a:extLst>
              <a:ext uri="{FF2B5EF4-FFF2-40B4-BE49-F238E27FC236}">
                <a16:creationId xmlns:a16="http://schemas.microsoft.com/office/drawing/2014/main" id="{A60C8AA2-1499-8444-9FA4-1DFFBBDF809F}"/>
              </a:ext>
            </a:extLst>
          </p:cNvPr>
          <p:cNvSpPr>
            <a:spLocks noGrp="1"/>
          </p:cNvSpPr>
          <p:nvPr>
            <p:ph type="body" sz="quarter" idx="13" hasCustomPrompt="1"/>
          </p:nvPr>
        </p:nvSpPr>
        <p:spPr>
          <a:xfrm>
            <a:off x="643435" y="3056502"/>
            <a:ext cx="4711991" cy="744996"/>
          </a:xfrm>
        </p:spPr>
        <p:txBody>
          <a:bodyPr anchor="t">
            <a:normAutofit/>
          </a:bodyPr>
          <a:lstStyle>
            <a:lvl1pPr marL="0" indent="0">
              <a:buFontTx/>
              <a:buNone/>
              <a:defRPr sz="5600" b="1" i="0">
                <a:solidFill>
                  <a:srgbClr val="132856"/>
                </a:solidFill>
                <a:latin typeface="Franklin Gothic Demi" panose="020B0603020102020204" pitchFamily="34" charset="0"/>
              </a:defRPr>
            </a:lvl1pPr>
          </a:lstStyle>
          <a:p>
            <a:r>
              <a:rPr lang="en-US"/>
              <a:t>Title here</a:t>
            </a:r>
          </a:p>
        </p:txBody>
      </p:sp>
      <p:sp>
        <p:nvSpPr>
          <p:cNvPr id="7" name="Plassholder for bilde 7">
            <a:extLst>
              <a:ext uri="{FF2B5EF4-FFF2-40B4-BE49-F238E27FC236}">
                <a16:creationId xmlns:a16="http://schemas.microsoft.com/office/drawing/2014/main" id="{CBBB60AB-D187-B94C-89DD-226E326D11DD}"/>
              </a:ext>
            </a:extLst>
          </p:cNvPr>
          <p:cNvSpPr>
            <a:spLocks noGrp="1"/>
          </p:cNvSpPr>
          <p:nvPr>
            <p:ph type="pic" sz="quarter" idx="14"/>
          </p:nvPr>
        </p:nvSpPr>
        <p:spPr>
          <a:xfrm>
            <a:off x="6096000" y="0"/>
            <a:ext cx="6096000" cy="6857999"/>
          </a:xfrm>
        </p:spPr>
        <p:txBody>
          <a:bodyPr/>
          <a:lstStyle/>
          <a:p>
            <a:r>
              <a:rPr lang="en-US"/>
              <a:t>Click icon to add picture</a:t>
            </a:r>
          </a:p>
        </p:txBody>
      </p:sp>
      <p:pic>
        <p:nvPicPr>
          <p:cNvPr id="12" name="Picture 11">
            <a:extLst>
              <a:ext uri="{FF2B5EF4-FFF2-40B4-BE49-F238E27FC236}">
                <a16:creationId xmlns:a16="http://schemas.microsoft.com/office/drawing/2014/main" id="{5700C876-71FD-7C45-80C5-76C71DFC4D63}"/>
              </a:ext>
            </a:extLst>
          </p:cNvPr>
          <p:cNvPicPr>
            <a:picLocks noChangeAspect="1"/>
          </p:cNvPicPr>
          <p:nvPr userDrawn="1"/>
        </p:nvPicPr>
        <p:blipFill>
          <a:blip r:embed="rId2"/>
          <a:stretch>
            <a:fillRect/>
          </a:stretch>
        </p:blipFill>
        <p:spPr>
          <a:xfrm>
            <a:off x="643434" y="5826626"/>
            <a:ext cx="1495766" cy="673730"/>
          </a:xfrm>
          <a:prstGeom prst="rect">
            <a:avLst/>
          </a:prstGeom>
        </p:spPr>
      </p:pic>
      <p:sp>
        <p:nvSpPr>
          <p:cNvPr id="18" name="Rectangle 17">
            <a:extLst>
              <a:ext uri="{FF2B5EF4-FFF2-40B4-BE49-F238E27FC236}">
                <a16:creationId xmlns:a16="http://schemas.microsoft.com/office/drawing/2014/main" id="{22C2A41E-824E-C949-AF2A-1CAFA124388F}"/>
              </a:ext>
            </a:extLst>
          </p:cNvPr>
          <p:cNvSpPr/>
          <p:nvPr userDrawn="1"/>
        </p:nvSpPr>
        <p:spPr>
          <a:xfrm>
            <a:off x="3261" y="459260"/>
            <a:ext cx="883347"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DC998A1A-FD10-F24F-9824-FA4018CAF4FB}"/>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ctangle 19">
            <a:extLst>
              <a:ext uri="{FF2B5EF4-FFF2-40B4-BE49-F238E27FC236}">
                <a16:creationId xmlns:a16="http://schemas.microsoft.com/office/drawing/2014/main" id="{41C024B3-2786-E946-837A-A9623899FAAC}"/>
              </a:ext>
            </a:extLst>
          </p:cNvPr>
          <p:cNvSpPr/>
          <p:nvPr userDrawn="1"/>
        </p:nvSpPr>
        <p:spPr>
          <a:xfrm>
            <a:off x="5217170" y="1082351"/>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Rectangle 20">
            <a:extLst>
              <a:ext uri="{FF2B5EF4-FFF2-40B4-BE49-F238E27FC236}">
                <a16:creationId xmlns:a16="http://schemas.microsoft.com/office/drawing/2014/main" id="{052E1013-46BC-F648-8C7F-359A428369FB}"/>
              </a:ext>
            </a:extLst>
          </p:cNvPr>
          <p:cNvSpPr/>
          <p:nvPr userDrawn="1"/>
        </p:nvSpPr>
        <p:spPr>
          <a:xfrm>
            <a:off x="2233056" y="107754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505506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7_Tittellysbilde">
    <p:bg>
      <p:bgPr>
        <a:solidFill>
          <a:srgbClr val="FAEDBC">
            <a:alpha val="9804"/>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70B929-9328-914C-BFEB-1BA8D78F10B4}"/>
              </a:ext>
            </a:extLst>
          </p:cNvPr>
          <p:cNvSpPr/>
          <p:nvPr userDrawn="1"/>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 name="Picture 3">
            <a:extLst>
              <a:ext uri="{FF2B5EF4-FFF2-40B4-BE49-F238E27FC236}">
                <a16:creationId xmlns:a16="http://schemas.microsoft.com/office/drawing/2014/main" id="{7EB629E4-6460-A14A-9BC9-0B8BB909E3B7}"/>
              </a:ext>
            </a:extLst>
          </p:cNvPr>
          <p:cNvPicPr>
            <a:picLocks noChangeAspect="1"/>
          </p:cNvPicPr>
          <p:nvPr userDrawn="1"/>
        </p:nvPicPr>
        <p:blipFill>
          <a:blip r:embed="rId2"/>
          <a:stretch>
            <a:fillRect/>
          </a:stretch>
        </p:blipFill>
        <p:spPr>
          <a:xfrm>
            <a:off x="3957230" y="2053643"/>
            <a:ext cx="4277537" cy="2750711"/>
          </a:xfrm>
          <a:prstGeom prst="rect">
            <a:avLst/>
          </a:prstGeom>
        </p:spPr>
      </p:pic>
      <p:sp>
        <p:nvSpPr>
          <p:cNvPr id="23" name="Rectangle 22">
            <a:extLst>
              <a:ext uri="{FF2B5EF4-FFF2-40B4-BE49-F238E27FC236}">
                <a16:creationId xmlns:a16="http://schemas.microsoft.com/office/drawing/2014/main" id="{41CD7BD5-931D-E541-8629-0F1E0B04D6E8}"/>
              </a:ext>
            </a:extLst>
          </p:cNvPr>
          <p:cNvSpPr/>
          <p:nvPr userDrawn="1"/>
        </p:nvSpPr>
        <p:spPr>
          <a:xfrm>
            <a:off x="3261" y="459260"/>
            <a:ext cx="883347"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Rectangle 23">
            <a:extLst>
              <a:ext uri="{FF2B5EF4-FFF2-40B4-BE49-F238E27FC236}">
                <a16:creationId xmlns:a16="http://schemas.microsoft.com/office/drawing/2014/main" id="{8C5115EB-A749-CB40-ABA6-675F3CD2977F}"/>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Rectangle 24">
            <a:extLst>
              <a:ext uri="{FF2B5EF4-FFF2-40B4-BE49-F238E27FC236}">
                <a16:creationId xmlns:a16="http://schemas.microsoft.com/office/drawing/2014/main" id="{FA5CD8DD-12D1-4B4A-9238-1196CE17BCCA}"/>
              </a:ext>
            </a:extLst>
          </p:cNvPr>
          <p:cNvSpPr/>
          <p:nvPr userDrawn="1"/>
        </p:nvSpPr>
        <p:spPr>
          <a:xfrm>
            <a:off x="7511040" y="1082351"/>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Rectangle 25">
            <a:extLst>
              <a:ext uri="{FF2B5EF4-FFF2-40B4-BE49-F238E27FC236}">
                <a16:creationId xmlns:a16="http://schemas.microsoft.com/office/drawing/2014/main" id="{05A3E740-DD37-9245-BD7A-8401CE3A6154}"/>
              </a:ext>
            </a:extLst>
          </p:cNvPr>
          <p:cNvSpPr/>
          <p:nvPr userDrawn="1"/>
        </p:nvSpPr>
        <p:spPr>
          <a:xfrm>
            <a:off x="11870888" y="107754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Rectangle 30">
            <a:extLst>
              <a:ext uri="{FF2B5EF4-FFF2-40B4-BE49-F238E27FC236}">
                <a16:creationId xmlns:a16="http://schemas.microsoft.com/office/drawing/2014/main" id="{A09B745A-5D26-C047-A9C7-9C5BEFF193A1}"/>
              </a:ext>
            </a:extLst>
          </p:cNvPr>
          <p:cNvSpPr/>
          <p:nvPr userDrawn="1"/>
        </p:nvSpPr>
        <p:spPr>
          <a:xfrm rot="10800000">
            <a:off x="11308653" y="6118530"/>
            <a:ext cx="883347"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Rectangle 31">
            <a:extLst>
              <a:ext uri="{FF2B5EF4-FFF2-40B4-BE49-F238E27FC236}">
                <a16:creationId xmlns:a16="http://schemas.microsoft.com/office/drawing/2014/main" id="{80EE9FA9-A327-6248-967F-893ADCB92D87}"/>
              </a:ext>
            </a:extLst>
          </p:cNvPr>
          <p:cNvSpPr/>
          <p:nvPr userDrawn="1"/>
        </p:nvSpPr>
        <p:spPr>
          <a:xfrm rot="10800000">
            <a:off x="8389870" y="657779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3" name="Rectangle 32">
            <a:extLst>
              <a:ext uri="{FF2B5EF4-FFF2-40B4-BE49-F238E27FC236}">
                <a16:creationId xmlns:a16="http://schemas.microsoft.com/office/drawing/2014/main" id="{C5F2C8DD-E55E-5E49-8657-720F9A9D4DF2}"/>
              </a:ext>
            </a:extLst>
          </p:cNvPr>
          <p:cNvSpPr/>
          <p:nvPr userDrawn="1"/>
        </p:nvSpPr>
        <p:spPr>
          <a:xfrm rot="10800000">
            <a:off x="4285761" y="5495439"/>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4" name="Rectangle 33">
            <a:extLst>
              <a:ext uri="{FF2B5EF4-FFF2-40B4-BE49-F238E27FC236}">
                <a16:creationId xmlns:a16="http://schemas.microsoft.com/office/drawing/2014/main" id="{269BC6AF-5607-7D45-B183-9BDF4622ED45}"/>
              </a:ext>
            </a:extLst>
          </p:cNvPr>
          <p:cNvSpPr/>
          <p:nvPr userDrawn="1"/>
        </p:nvSpPr>
        <p:spPr>
          <a:xfrm rot="10800000">
            <a:off x="3261" y="5500246"/>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486660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tel og innhold">
    <p:bg>
      <p:bgPr>
        <a:solidFill>
          <a:srgbClr val="FFFFFF">
            <a:alpha val="9804"/>
          </a:srgbClr>
        </a:solidFill>
        <a:effectLst/>
      </p:bgPr>
    </p:bg>
    <p:spTree>
      <p:nvGrpSpPr>
        <p:cNvPr id="1" name=""/>
        <p:cNvGrpSpPr/>
        <p:nvPr/>
      </p:nvGrpSpPr>
      <p:grpSpPr>
        <a:xfrm>
          <a:off x="0" y="0"/>
          <a:ext cx="0" cy="0"/>
          <a:chOff x="0" y="0"/>
          <a:chExt cx="0" cy="0"/>
        </a:xfrm>
      </p:grpSpPr>
      <p:sp>
        <p:nvSpPr>
          <p:cNvPr id="9" name="Plassholder for tekst 8">
            <a:extLst>
              <a:ext uri="{FF2B5EF4-FFF2-40B4-BE49-F238E27FC236}">
                <a16:creationId xmlns:a16="http://schemas.microsoft.com/office/drawing/2014/main" id="{19C52459-D2B3-C546-9363-E84D342AFB7D}"/>
              </a:ext>
            </a:extLst>
          </p:cNvPr>
          <p:cNvSpPr>
            <a:spLocks noGrp="1"/>
          </p:cNvSpPr>
          <p:nvPr>
            <p:ph type="body" sz="quarter" idx="13" hasCustomPrompt="1"/>
          </p:nvPr>
        </p:nvSpPr>
        <p:spPr>
          <a:xfrm>
            <a:off x="642812" y="1194998"/>
            <a:ext cx="4711991" cy="744996"/>
          </a:xfrm>
        </p:spPr>
        <p:txBody>
          <a:bodyPr anchor="t">
            <a:normAutofit/>
          </a:bodyPr>
          <a:lstStyle>
            <a:lvl1pPr marL="0" indent="0">
              <a:buFontTx/>
              <a:buNone/>
              <a:defRPr sz="4000" b="1" i="0">
                <a:latin typeface="Franklin Gothic Demi" panose="020B0603020102020204" pitchFamily="34" charset="0"/>
              </a:defRPr>
            </a:lvl1pPr>
          </a:lstStyle>
          <a:p>
            <a:r>
              <a:rPr lang="en-US"/>
              <a:t>Title here</a:t>
            </a:r>
          </a:p>
        </p:txBody>
      </p:sp>
      <p:sp>
        <p:nvSpPr>
          <p:cNvPr id="11" name="Plassholder for innhold 10">
            <a:extLst>
              <a:ext uri="{FF2B5EF4-FFF2-40B4-BE49-F238E27FC236}">
                <a16:creationId xmlns:a16="http://schemas.microsoft.com/office/drawing/2014/main" id="{99D48276-482E-1945-ADE2-ADEE49552A34}"/>
              </a:ext>
            </a:extLst>
          </p:cNvPr>
          <p:cNvSpPr>
            <a:spLocks noGrp="1"/>
          </p:cNvSpPr>
          <p:nvPr>
            <p:ph sz="quarter" idx="14"/>
          </p:nvPr>
        </p:nvSpPr>
        <p:spPr>
          <a:xfrm>
            <a:off x="642812" y="2019792"/>
            <a:ext cx="4712614" cy="2338388"/>
          </a:xfrm>
        </p:spPr>
        <p:txBody>
          <a:bodyPr/>
          <a:lstStyle/>
          <a:p>
            <a:pPr lvl="0"/>
            <a:r>
              <a:rPr lang="en-US"/>
              <a:t>Click to edit Master text styles</a:t>
            </a:r>
          </a:p>
        </p:txBody>
      </p:sp>
      <p:sp>
        <p:nvSpPr>
          <p:cNvPr id="13" name="Plassholder for bilde 12">
            <a:extLst>
              <a:ext uri="{FF2B5EF4-FFF2-40B4-BE49-F238E27FC236}">
                <a16:creationId xmlns:a16="http://schemas.microsoft.com/office/drawing/2014/main" id="{50554C5D-EF36-E249-B10A-0FB9A042CFC8}"/>
              </a:ext>
            </a:extLst>
          </p:cNvPr>
          <p:cNvSpPr>
            <a:spLocks noGrp="1"/>
          </p:cNvSpPr>
          <p:nvPr>
            <p:ph type="pic" sz="quarter" idx="15"/>
          </p:nvPr>
        </p:nvSpPr>
        <p:spPr>
          <a:xfrm>
            <a:off x="6410227" y="1194998"/>
            <a:ext cx="5781772" cy="4781596"/>
          </a:xfrm>
        </p:spPr>
        <p:txBody>
          <a:bodyPr/>
          <a:lstStyle/>
          <a:p>
            <a:r>
              <a:rPr lang="en-US"/>
              <a:t>Click icon to add picture</a:t>
            </a:r>
          </a:p>
        </p:txBody>
      </p:sp>
      <p:pic>
        <p:nvPicPr>
          <p:cNvPr id="25" name="Picture 24">
            <a:extLst>
              <a:ext uri="{FF2B5EF4-FFF2-40B4-BE49-F238E27FC236}">
                <a16:creationId xmlns:a16="http://schemas.microsoft.com/office/drawing/2014/main" id="{F6B3055C-3316-D645-ADCA-DEB8B4F59F07}"/>
              </a:ext>
            </a:extLst>
          </p:cNvPr>
          <p:cNvPicPr>
            <a:picLocks noChangeAspect="1"/>
          </p:cNvPicPr>
          <p:nvPr userDrawn="1"/>
        </p:nvPicPr>
        <p:blipFill>
          <a:blip r:embed="rId2"/>
          <a:stretch>
            <a:fillRect/>
          </a:stretch>
        </p:blipFill>
        <p:spPr>
          <a:xfrm>
            <a:off x="643434" y="5826626"/>
            <a:ext cx="1495766" cy="673730"/>
          </a:xfrm>
          <a:prstGeom prst="rect">
            <a:avLst/>
          </a:prstGeom>
        </p:spPr>
      </p:pic>
      <p:sp>
        <p:nvSpPr>
          <p:cNvPr id="30" name="Date Placeholder 3">
            <a:extLst>
              <a:ext uri="{FF2B5EF4-FFF2-40B4-BE49-F238E27FC236}">
                <a16:creationId xmlns:a16="http://schemas.microsoft.com/office/drawing/2014/main" id="{88854686-49CF-2044-8971-F5576D049B1B}"/>
              </a:ext>
            </a:extLst>
          </p:cNvPr>
          <p:cNvSpPr>
            <a:spLocks noGrp="1"/>
          </p:cNvSpPr>
          <p:nvPr>
            <p:ph type="dt" sz="half" idx="2"/>
          </p:nvPr>
        </p:nvSpPr>
        <p:spPr>
          <a:xfrm>
            <a:off x="643434" y="6453386"/>
            <a:ext cx="1204572"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fld id="{87DE6118-2437-4B30-8E3C-4D2BE6020583}" type="datetimeFigureOut">
              <a:rPr lang="en-US" smtClean="0"/>
              <a:pPr/>
              <a:t>12/4/2020</a:t>
            </a:fld>
            <a:endParaRPr lang="en-US"/>
          </a:p>
        </p:txBody>
      </p:sp>
      <p:sp>
        <p:nvSpPr>
          <p:cNvPr id="31" name="Footer Placeholder 4">
            <a:extLst>
              <a:ext uri="{FF2B5EF4-FFF2-40B4-BE49-F238E27FC236}">
                <a16:creationId xmlns:a16="http://schemas.microsoft.com/office/drawing/2014/main" id="{464EEBCF-38E5-AD4B-8659-D88B8DD95B4C}"/>
              </a:ext>
            </a:extLst>
          </p:cNvPr>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endParaRPr lang="en-US"/>
          </a:p>
        </p:txBody>
      </p:sp>
      <p:sp>
        <p:nvSpPr>
          <p:cNvPr id="32" name="Slide Number Placeholder 5">
            <a:extLst>
              <a:ext uri="{FF2B5EF4-FFF2-40B4-BE49-F238E27FC236}">
                <a16:creationId xmlns:a16="http://schemas.microsoft.com/office/drawing/2014/main" id="{3D016E7E-798D-FE4E-93A5-3E0EDFA25B19}"/>
              </a:ext>
            </a:extLst>
          </p:cNvPr>
          <p:cNvSpPr>
            <a:spLocks noGrp="1"/>
          </p:cNvSpPr>
          <p:nvPr>
            <p:ph type="sldNum" sz="quarter" idx="4"/>
          </p:nvPr>
        </p:nvSpPr>
        <p:spPr>
          <a:xfrm>
            <a:off x="9928758" y="6453386"/>
            <a:ext cx="1596292" cy="404614"/>
          </a:xfrm>
          <a:prstGeom prst="rect">
            <a:avLst/>
          </a:prstGeom>
        </p:spPr>
        <p:txBody>
          <a:bodyPr vert="horz" lIns="91440" tIns="45720" rIns="91440" bIns="45720" rtlCol="0" anchor="ctr"/>
          <a:lstStyle>
            <a:lvl1pPr algn="r">
              <a:defRPr sz="1000" baseline="0">
                <a:solidFill>
                  <a:srgbClr val="132856"/>
                </a:solidFill>
                <a:latin typeface="+mn-lt"/>
              </a:defRPr>
            </a:lvl1pPr>
          </a:lstStyle>
          <a:p>
            <a:fld id="{69E57DC2-970A-4B3E-BB1C-7A09969E49DF}" type="slidenum">
              <a:rPr lang="en-US" smtClean="0"/>
              <a:pPr/>
              <a:t>‹#›</a:t>
            </a:fld>
            <a:endParaRPr lang="en-US"/>
          </a:p>
        </p:txBody>
      </p:sp>
      <p:sp>
        <p:nvSpPr>
          <p:cNvPr id="17" name="Rectangle 16">
            <a:extLst>
              <a:ext uri="{FF2B5EF4-FFF2-40B4-BE49-F238E27FC236}">
                <a16:creationId xmlns:a16="http://schemas.microsoft.com/office/drawing/2014/main" id="{0E4290E2-A1A3-B741-9CBD-D98316A373CB}"/>
              </a:ext>
            </a:extLst>
          </p:cNvPr>
          <p:cNvSpPr/>
          <p:nvPr userDrawn="1"/>
        </p:nvSpPr>
        <p:spPr>
          <a:xfrm rot="10800000">
            <a:off x="642812" y="0"/>
            <a:ext cx="883347"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28CA7434-1A7A-2B4E-8EE6-16FCE790ADC7}"/>
              </a:ext>
            </a:extLst>
          </p:cNvPr>
          <p:cNvSpPr/>
          <p:nvPr userDrawn="1"/>
        </p:nvSpPr>
        <p:spPr>
          <a:xfrm rot="10800000">
            <a:off x="4798353" y="560416"/>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BE355435-836E-A844-9369-3492A9CEC711}"/>
              </a:ext>
            </a:extLst>
          </p:cNvPr>
          <p:cNvSpPr/>
          <p:nvPr userDrawn="1"/>
        </p:nvSpPr>
        <p:spPr>
          <a:xfrm rot="10800000">
            <a:off x="7838104" y="280208"/>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ctangle 19">
            <a:extLst>
              <a:ext uri="{FF2B5EF4-FFF2-40B4-BE49-F238E27FC236}">
                <a16:creationId xmlns:a16="http://schemas.microsoft.com/office/drawing/2014/main" id="{4DCC1036-51BC-E244-A360-023C7327BB3A}"/>
              </a:ext>
            </a:extLst>
          </p:cNvPr>
          <p:cNvSpPr/>
          <p:nvPr userDrawn="1"/>
        </p:nvSpPr>
        <p:spPr>
          <a:xfrm rot="10800000">
            <a:off x="11870887" y="560417"/>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64805384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 og innhold">
    <p:bg>
      <p:bgPr>
        <a:solidFill>
          <a:srgbClr val="FFFFFF">
            <a:alpha val="9804"/>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58431D-8E20-AE40-9B25-7E1CFCA42849}"/>
              </a:ext>
            </a:extLst>
          </p:cNvPr>
          <p:cNvSpPr>
            <a:spLocks noGrp="1"/>
          </p:cNvSpPr>
          <p:nvPr>
            <p:ph type="title"/>
          </p:nvPr>
        </p:nvSpPr>
        <p:spPr>
          <a:xfrm>
            <a:off x="642812" y="1194998"/>
            <a:ext cx="10905753" cy="671660"/>
          </a:xfrm>
        </p:spPr>
        <p:txBody>
          <a:bodyPr>
            <a:noAutofit/>
          </a:bodyPr>
          <a:lstStyle>
            <a:lvl1pPr>
              <a:defRPr sz="4000"/>
            </a:lvl1pPr>
          </a:lstStyle>
          <a:p>
            <a:r>
              <a:rPr lang="en-US"/>
              <a:t>Click to edit Master title style</a:t>
            </a:r>
          </a:p>
        </p:txBody>
      </p:sp>
      <p:sp>
        <p:nvSpPr>
          <p:cNvPr id="11" name="Content Placeholder 2">
            <a:extLst>
              <a:ext uri="{FF2B5EF4-FFF2-40B4-BE49-F238E27FC236}">
                <a16:creationId xmlns:a16="http://schemas.microsoft.com/office/drawing/2014/main" id="{C0164713-EC13-F543-A4C5-7C9EA1055904}"/>
              </a:ext>
            </a:extLst>
          </p:cNvPr>
          <p:cNvSpPr>
            <a:spLocks noGrp="1"/>
          </p:cNvSpPr>
          <p:nvPr>
            <p:ph idx="1"/>
          </p:nvPr>
        </p:nvSpPr>
        <p:spPr>
          <a:xfrm>
            <a:off x="642812" y="2019792"/>
            <a:ext cx="10905753" cy="3581400"/>
          </a:xfrm>
        </p:spPr>
        <p:txBody>
          <a:bodyPr/>
          <a:lstStyle/>
          <a:p>
            <a:pPr lvl="0"/>
            <a:r>
              <a:rPr lang="en-US"/>
              <a:t>Click to edit Master text styles</a:t>
            </a:r>
          </a:p>
        </p:txBody>
      </p:sp>
      <p:pic>
        <p:nvPicPr>
          <p:cNvPr id="19" name="Picture 18">
            <a:extLst>
              <a:ext uri="{FF2B5EF4-FFF2-40B4-BE49-F238E27FC236}">
                <a16:creationId xmlns:a16="http://schemas.microsoft.com/office/drawing/2014/main" id="{746796DC-8000-D44B-AD74-3F72B4EBF0F8}"/>
              </a:ext>
            </a:extLst>
          </p:cNvPr>
          <p:cNvPicPr>
            <a:picLocks noChangeAspect="1"/>
          </p:cNvPicPr>
          <p:nvPr userDrawn="1"/>
        </p:nvPicPr>
        <p:blipFill>
          <a:blip r:embed="rId2"/>
          <a:stretch>
            <a:fillRect/>
          </a:stretch>
        </p:blipFill>
        <p:spPr>
          <a:xfrm>
            <a:off x="643434" y="5826626"/>
            <a:ext cx="1495766" cy="673730"/>
          </a:xfrm>
          <a:prstGeom prst="rect">
            <a:avLst/>
          </a:prstGeom>
        </p:spPr>
      </p:pic>
      <p:sp>
        <p:nvSpPr>
          <p:cNvPr id="22" name="Date Placeholder 3">
            <a:extLst>
              <a:ext uri="{FF2B5EF4-FFF2-40B4-BE49-F238E27FC236}">
                <a16:creationId xmlns:a16="http://schemas.microsoft.com/office/drawing/2014/main" id="{78B4D6C5-9BF0-5A49-9693-24A369DB7785}"/>
              </a:ext>
            </a:extLst>
          </p:cNvPr>
          <p:cNvSpPr>
            <a:spLocks noGrp="1"/>
          </p:cNvSpPr>
          <p:nvPr>
            <p:ph type="dt" sz="half" idx="2"/>
          </p:nvPr>
        </p:nvSpPr>
        <p:spPr>
          <a:xfrm>
            <a:off x="643434" y="6453386"/>
            <a:ext cx="1204572"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fld id="{87DE6118-2437-4B30-8E3C-4D2BE6020583}" type="datetimeFigureOut">
              <a:rPr lang="en-US" smtClean="0"/>
              <a:pPr/>
              <a:t>12/4/2020</a:t>
            </a:fld>
            <a:endParaRPr lang="en-US"/>
          </a:p>
        </p:txBody>
      </p:sp>
      <p:sp>
        <p:nvSpPr>
          <p:cNvPr id="23" name="Footer Placeholder 4">
            <a:extLst>
              <a:ext uri="{FF2B5EF4-FFF2-40B4-BE49-F238E27FC236}">
                <a16:creationId xmlns:a16="http://schemas.microsoft.com/office/drawing/2014/main" id="{2A686105-7BC9-224A-B16E-B13F4BA9A2C6}"/>
              </a:ext>
            </a:extLst>
          </p:cNvPr>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endParaRPr lang="en-US"/>
          </a:p>
        </p:txBody>
      </p:sp>
      <p:sp>
        <p:nvSpPr>
          <p:cNvPr id="24" name="Slide Number Placeholder 5">
            <a:extLst>
              <a:ext uri="{FF2B5EF4-FFF2-40B4-BE49-F238E27FC236}">
                <a16:creationId xmlns:a16="http://schemas.microsoft.com/office/drawing/2014/main" id="{CCD24B93-4D97-C146-8244-BF6FA5ECAF9B}"/>
              </a:ext>
            </a:extLst>
          </p:cNvPr>
          <p:cNvSpPr>
            <a:spLocks noGrp="1"/>
          </p:cNvSpPr>
          <p:nvPr>
            <p:ph type="sldNum" sz="quarter" idx="4"/>
          </p:nvPr>
        </p:nvSpPr>
        <p:spPr>
          <a:xfrm>
            <a:off x="9928758" y="6453386"/>
            <a:ext cx="1596292" cy="404614"/>
          </a:xfrm>
          <a:prstGeom prst="rect">
            <a:avLst/>
          </a:prstGeom>
        </p:spPr>
        <p:txBody>
          <a:bodyPr vert="horz" lIns="91440" tIns="45720" rIns="91440" bIns="45720" rtlCol="0" anchor="ctr"/>
          <a:lstStyle>
            <a:lvl1pPr algn="r">
              <a:defRPr sz="1000" baseline="0">
                <a:solidFill>
                  <a:srgbClr val="132856"/>
                </a:solidFill>
                <a:latin typeface="+mn-lt"/>
              </a:defRPr>
            </a:lvl1pPr>
          </a:lstStyle>
          <a:p>
            <a:fld id="{69E57DC2-970A-4B3E-BB1C-7A09969E49DF}" type="slidenum">
              <a:rPr lang="en-US" smtClean="0"/>
              <a:pPr/>
              <a:t>‹#›</a:t>
            </a:fld>
            <a:endParaRPr lang="en-US"/>
          </a:p>
        </p:txBody>
      </p:sp>
      <p:sp>
        <p:nvSpPr>
          <p:cNvPr id="12" name="Rectangle 11">
            <a:extLst>
              <a:ext uri="{FF2B5EF4-FFF2-40B4-BE49-F238E27FC236}">
                <a16:creationId xmlns:a16="http://schemas.microsoft.com/office/drawing/2014/main" id="{D07A9708-ACEE-3C49-9190-E339828EF3DF}"/>
              </a:ext>
            </a:extLst>
          </p:cNvPr>
          <p:cNvSpPr/>
          <p:nvPr userDrawn="1"/>
        </p:nvSpPr>
        <p:spPr>
          <a:xfrm>
            <a:off x="11308652" y="560417"/>
            <a:ext cx="883347"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ctangle 12">
            <a:extLst>
              <a:ext uri="{FF2B5EF4-FFF2-40B4-BE49-F238E27FC236}">
                <a16:creationId xmlns:a16="http://schemas.microsoft.com/office/drawing/2014/main" id="{E6D7D776-D791-A645-9ECF-9C0B75DAE595}"/>
              </a:ext>
            </a:extLst>
          </p:cNvPr>
          <p:cNvSpPr/>
          <p:nvPr userDrawn="1"/>
        </p:nvSpPr>
        <p:spPr>
          <a:xfrm>
            <a:off x="7715346" y="1"/>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500608E4-FCDF-7341-BDDE-2D407FE18E82}"/>
              </a:ext>
            </a:extLst>
          </p:cNvPr>
          <p:cNvSpPr/>
          <p:nvPr userDrawn="1"/>
        </p:nvSpPr>
        <p:spPr>
          <a:xfrm>
            <a:off x="4117877" y="280209"/>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CDE3FFE0-A21C-7741-92B5-34AB4E684857}"/>
              </a:ext>
            </a:extLst>
          </p:cNvPr>
          <p:cNvSpPr/>
          <p:nvPr userDrawn="1"/>
        </p:nvSpPr>
        <p:spPr>
          <a:xfrm>
            <a:off x="642812" y="0"/>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tel, innhold og bilde">
    <p:bg>
      <p:bgPr>
        <a:solidFill>
          <a:srgbClr val="FFFFFF">
            <a:alpha val="9804"/>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58431D-8E20-AE40-9B25-7E1CFCA42849}"/>
              </a:ext>
            </a:extLst>
          </p:cNvPr>
          <p:cNvSpPr>
            <a:spLocks noGrp="1"/>
          </p:cNvSpPr>
          <p:nvPr>
            <p:ph type="title"/>
          </p:nvPr>
        </p:nvSpPr>
        <p:spPr>
          <a:xfrm>
            <a:off x="642813" y="1194998"/>
            <a:ext cx="7072534" cy="671660"/>
          </a:xfrm>
        </p:spPr>
        <p:txBody>
          <a:bodyPr>
            <a:noAutofit/>
          </a:bodyPr>
          <a:lstStyle>
            <a:lvl1pPr>
              <a:defRPr sz="4000"/>
            </a:lvl1pPr>
          </a:lstStyle>
          <a:p>
            <a:r>
              <a:rPr lang="en-US"/>
              <a:t>Click to edit Master title style</a:t>
            </a:r>
          </a:p>
        </p:txBody>
      </p:sp>
      <p:sp>
        <p:nvSpPr>
          <p:cNvPr id="11" name="Content Placeholder 2">
            <a:extLst>
              <a:ext uri="{FF2B5EF4-FFF2-40B4-BE49-F238E27FC236}">
                <a16:creationId xmlns:a16="http://schemas.microsoft.com/office/drawing/2014/main" id="{C0164713-EC13-F543-A4C5-7C9EA1055904}"/>
              </a:ext>
            </a:extLst>
          </p:cNvPr>
          <p:cNvSpPr>
            <a:spLocks noGrp="1"/>
          </p:cNvSpPr>
          <p:nvPr>
            <p:ph idx="1"/>
          </p:nvPr>
        </p:nvSpPr>
        <p:spPr>
          <a:xfrm>
            <a:off x="642813" y="2019792"/>
            <a:ext cx="7072534" cy="3581400"/>
          </a:xfrm>
        </p:spPr>
        <p:txBody>
          <a:bodyPr/>
          <a:lstStyle/>
          <a:p>
            <a:pPr lvl="0"/>
            <a:r>
              <a:rPr lang="en-US"/>
              <a:t>Click to edit Master text styles</a:t>
            </a:r>
          </a:p>
        </p:txBody>
      </p:sp>
      <p:pic>
        <p:nvPicPr>
          <p:cNvPr id="19" name="Picture 18">
            <a:extLst>
              <a:ext uri="{FF2B5EF4-FFF2-40B4-BE49-F238E27FC236}">
                <a16:creationId xmlns:a16="http://schemas.microsoft.com/office/drawing/2014/main" id="{746796DC-8000-D44B-AD74-3F72B4EBF0F8}"/>
              </a:ext>
            </a:extLst>
          </p:cNvPr>
          <p:cNvPicPr>
            <a:picLocks noChangeAspect="1"/>
          </p:cNvPicPr>
          <p:nvPr userDrawn="1"/>
        </p:nvPicPr>
        <p:blipFill>
          <a:blip r:embed="rId2"/>
          <a:stretch>
            <a:fillRect/>
          </a:stretch>
        </p:blipFill>
        <p:spPr>
          <a:xfrm>
            <a:off x="643434" y="5826626"/>
            <a:ext cx="1495766" cy="673730"/>
          </a:xfrm>
          <a:prstGeom prst="rect">
            <a:avLst/>
          </a:prstGeom>
        </p:spPr>
      </p:pic>
      <p:sp>
        <p:nvSpPr>
          <p:cNvPr id="22" name="Date Placeholder 3">
            <a:extLst>
              <a:ext uri="{FF2B5EF4-FFF2-40B4-BE49-F238E27FC236}">
                <a16:creationId xmlns:a16="http://schemas.microsoft.com/office/drawing/2014/main" id="{78B4D6C5-9BF0-5A49-9693-24A369DB7785}"/>
              </a:ext>
            </a:extLst>
          </p:cNvPr>
          <p:cNvSpPr>
            <a:spLocks noGrp="1"/>
          </p:cNvSpPr>
          <p:nvPr>
            <p:ph type="dt" sz="half" idx="2"/>
          </p:nvPr>
        </p:nvSpPr>
        <p:spPr>
          <a:xfrm>
            <a:off x="643434" y="6453386"/>
            <a:ext cx="1204572"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fld id="{87DE6118-2437-4B30-8E3C-4D2BE6020583}" type="datetimeFigureOut">
              <a:rPr lang="en-US" smtClean="0"/>
              <a:pPr/>
              <a:t>12/4/2020</a:t>
            </a:fld>
            <a:endParaRPr lang="en-US"/>
          </a:p>
        </p:txBody>
      </p:sp>
      <p:sp>
        <p:nvSpPr>
          <p:cNvPr id="23" name="Footer Placeholder 4">
            <a:extLst>
              <a:ext uri="{FF2B5EF4-FFF2-40B4-BE49-F238E27FC236}">
                <a16:creationId xmlns:a16="http://schemas.microsoft.com/office/drawing/2014/main" id="{2A686105-7BC9-224A-B16E-B13F4BA9A2C6}"/>
              </a:ext>
            </a:extLst>
          </p:cNvPr>
          <p:cNvSpPr>
            <a:spLocks noGrp="1"/>
          </p:cNvSpPr>
          <p:nvPr>
            <p:ph type="ftr" sz="quarter" idx="3"/>
          </p:nvPr>
        </p:nvSpPr>
        <p:spPr>
          <a:xfrm>
            <a:off x="2893564" y="6453386"/>
            <a:ext cx="4851699"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endParaRPr lang="en-US"/>
          </a:p>
        </p:txBody>
      </p:sp>
      <p:sp>
        <p:nvSpPr>
          <p:cNvPr id="13" name="Rectangle 12">
            <a:extLst>
              <a:ext uri="{FF2B5EF4-FFF2-40B4-BE49-F238E27FC236}">
                <a16:creationId xmlns:a16="http://schemas.microsoft.com/office/drawing/2014/main" id="{E6D7D776-D791-A645-9ECF-9C0B75DAE595}"/>
              </a:ext>
            </a:extLst>
          </p:cNvPr>
          <p:cNvSpPr/>
          <p:nvPr userDrawn="1"/>
        </p:nvSpPr>
        <p:spPr>
          <a:xfrm>
            <a:off x="7715346" y="1"/>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500608E4-FCDF-7341-BDDE-2D407FE18E82}"/>
              </a:ext>
            </a:extLst>
          </p:cNvPr>
          <p:cNvSpPr/>
          <p:nvPr userDrawn="1"/>
        </p:nvSpPr>
        <p:spPr>
          <a:xfrm>
            <a:off x="4117877" y="280209"/>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CDE3FFE0-A21C-7741-92B5-34AB4E684857}"/>
              </a:ext>
            </a:extLst>
          </p:cNvPr>
          <p:cNvSpPr/>
          <p:nvPr userDrawn="1"/>
        </p:nvSpPr>
        <p:spPr>
          <a:xfrm>
            <a:off x="642812" y="0"/>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Plassholder for bilde 12">
            <a:extLst>
              <a:ext uri="{FF2B5EF4-FFF2-40B4-BE49-F238E27FC236}">
                <a16:creationId xmlns:a16="http://schemas.microsoft.com/office/drawing/2014/main" id="{BEEEAE90-EF8E-3743-B611-305BD4EAA34A}"/>
              </a:ext>
            </a:extLst>
          </p:cNvPr>
          <p:cNvSpPr>
            <a:spLocks noGrp="1"/>
          </p:cNvSpPr>
          <p:nvPr>
            <p:ph type="pic" sz="quarter" idx="15"/>
          </p:nvPr>
        </p:nvSpPr>
        <p:spPr>
          <a:xfrm>
            <a:off x="8036457" y="0"/>
            <a:ext cx="4155543" cy="6858000"/>
          </a:xfrm>
        </p:spPr>
        <p:txBody>
          <a:bodyPr/>
          <a:lstStyle/>
          <a:p>
            <a:r>
              <a:rPr lang="en-US"/>
              <a:t>Click icon to add picture</a:t>
            </a:r>
          </a:p>
        </p:txBody>
      </p:sp>
    </p:spTree>
    <p:extLst>
      <p:ext uri="{BB962C8B-B14F-4D97-AF65-F5344CB8AC3E}">
        <p14:creationId xmlns:p14="http://schemas.microsoft.com/office/powerpoint/2010/main" val="1119004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alpha val="9804"/>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3434" y="685800"/>
            <a:ext cx="10881616" cy="1485900"/>
          </a:xfrm>
          <a:prstGeom prst="rect">
            <a:avLst/>
          </a:prstGeom>
        </p:spPr>
        <p:txBody>
          <a:bodyPr vert="horz" lIns="91440" tIns="45720" rIns="91440" bIns="45720" rtlCol="0" anchor="t">
            <a:normAutofit/>
          </a:bodyPr>
          <a:lstStyle/>
          <a:p>
            <a:r>
              <a:rPr lang="nb-NO"/>
              <a:t>Klikk for å redigere tittelstil</a:t>
            </a:r>
            <a:endParaRPr lang="en-US"/>
          </a:p>
        </p:txBody>
      </p:sp>
      <p:sp>
        <p:nvSpPr>
          <p:cNvPr id="3" name="Text Placeholder 2"/>
          <p:cNvSpPr>
            <a:spLocks noGrp="1"/>
          </p:cNvSpPr>
          <p:nvPr>
            <p:ph type="body" idx="1"/>
          </p:nvPr>
        </p:nvSpPr>
        <p:spPr>
          <a:xfrm>
            <a:off x="643434" y="2286000"/>
            <a:ext cx="10881616" cy="3474182"/>
          </a:xfrm>
          <a:prstGeom prst="rect">
            <a:avLst/>
          </a:prstGeom>
        </p:spPr>
        <p:txBody>
          <a:bodyPr vert="horz" lIns="91440" tIns="45720" rIns="91440" bIns="45720" rtlCol="0">
            <a:normAutofit/>
          </a:bodyPr>
          <a:lstStyle/>
          <a:p>
            <a:pPr lvl="0"/>
            <a:r>
              <a:rPr lang="nb-NO"/>
              <a:t>Rediger tekststiler i malen
Andre nivå
Tredje nivå
Fjerde nivå
Femte nivå</a:t>
            </a:r>
            <a:endParaRPr lang="en-US"/>
          </a:p>
        </p:txBody>
      </p:sp>
      <p:sp>
        <p:nvSpPr>
          <p:cNvPr id="4" name="Date Placeholder 3"/>
          <p:cNvSpPr>
            <a:spLocks noGrp="1"/>
          </p:cNvSpPr>
          <p:nvPr>
            <p:ph type="dt" sz="half" idx="2"/>
          </p:nvPr>
        </p:nvSpPr>
        <p:spPr>
          <a:xfrm>
            <a:off x="643434" y="6453386"/>
            <a:ext cx="1204572"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fld id="{87DE6118-2437-4B30-8E3C-4D2BE6020583}" type="datetimeFigureOut">
              <a:rPr lang="en-US" smtClean="0"/>
              <a:pPr/>
              <a:t>12/4/2020</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endParaRPr lang="en-US"/>
          </a:p>
        </p:txBody>
      </p:sp>
      <p:sp>
        <p:nvSpPr>
          <p:cNvPr id="6" name="Slide Number Placeholder 5"/>
          <p:cNvSpPr>
            <a:spLocks noGrp="1"/>
          </p:cNvSpPr>
          <p:nvPr>
            <p:ph type="sldNum" sz="quarter" idx="4"/>
          </p:nvPr>
        </p:nvSpPr>
        <p:spPr>
          <a:xfrm>
            <a:off x="9928758" y="6453386"/>
            <a:ext cx="1596292" cy="404614"/>
          </a:xfrm>
          <a:prstGeom prst="rect">
            <a:avLst/>
          </a:prstGeom>
        </p:spPr>
        <p:txBody>
          <a:bodyPr vert="horz" lIns="91440" tIns="45720" rIns="91440" bIns="45720" rtlCol="0" anchor="ctr"/>
          <a:lstStyle>
            <a:lvl1pPr algn="r">
              <a:defRPr sz="1000" baseline="0">
                <a:solidFill>
                  <a:srgbClr val="132856"/>
                </a:solidFill>
                <a:latin typeface="+mn-lt"/>
              </a:defRPr>
            </a:lvl1pPr>
          </a:lstStyle>
          <a:p>
            <a:fld id="{69E57DC2-970A-4B3E-BB1C-7A09969E49D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7" r:id="rId2"/>
    <p:sldLayoutId id="2147483675" r:id="rId3"/>
    <p:sldLayoutId id="2147483678" r:id="rId4"/>
    <p:sldLayoutId id="2147483680" r:id="rId5"/>
    <p:sldLayoutId id="2147483676" r:id="rId6"/>
    <p:sldLayoutId id="2147483668" r:id="rId7"/>
    <p:sldLayoutId id="2147483650" r:id="rId8"/>
    <p:sldLayoutId id="2147483688" r:id="rId9"/>
    <p:sldLayoutId id="2147483686" r:id="rId10"/>
    <p:sldLayoutId id="2147483663" r:id="rId11"/>
    <p:sldLayoutId id="2147483689" r:id="rId12"/>
    <p:sldLayoutId id="2147483683" r:id="rId13"/>
    <p:sldLayoutId id="2147483684" r:id="rId14"/>
    <p:sldLayoutId id="2147483685" r:id="rId15"/>
    <p:sldLayoutId id="2147483687" r:id="rId16"/>
    <p:sldLayoutId id="2147483654" r:id="rId17"/>
    <p:sldLayoutId id="2147483681" r:id="rId18"/>
    <p:sldLayoutId id="2147483682" r:id="rId19"/>
  </p:sldLayoutIdLst>
  <p:txStyles>
    <p:titleStyle>
      <a:lvl1pPr algn="l" defTabSz="914400" rtl="0" eaLnBrk="1" latinLnBrk="0" hangingPunct="1">
        <a:lnSpc>
          <a:spcPct val="89000"/>
        </a:lnSpc>
        <a:spcBef>
          <a:spcPct val="0"/>
        </a:spcBef>
        <a:buNone/>
        <a:defRPr sz="5600" b="1" i="0" kern="1200" baseline="0">
          <a:solidFill>
            <a:srgbClr val="132856"/>
          </a:solidFill>
          <a:latin typeface="Franklin Gothic Demi" panose="020B0603020102020204" pitchFamily="34" charset="0"/>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rgbClr val="132856"/>
          </a:solidFill>
          <a:latin typeface="+mj-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s://eiti.org/board-decision/2018-08"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hyperlink" Target="https://eiti.org/document/systematic-disclosure-toolkit" TargetMode="Externa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eiti.org/document/giz-monitoring-evaluation-me-of-eiti-implementation" TargetMode="Externa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sv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B86E31F-55FF-2E41-AB26-CEECCBD285AA}"/>
              </a:ext>
            </a:extLst>
          </p:cNvPr>
          <p:cNvSpPr>
            <a:spLocks noGrp="1"/>
          </p:cNvSpPr>
          <p:nvPr>
            <p:ph type="subTitle" idx="1"/>
          </p:nvPr>
        </p:nvSpPr>
        <p:spPr/>
        <p:txBody>
          <a:bodyPr/>
          <a:lstStyle/>
          <a:p>
            <a:r>
              <a:rPr lang="en-US"/>
              <a:t>Virtual regional training &amp; peer-exchange on 2021 work plans. December 2020</a:t>
            </a:r>
          </a:p>
          <a:p>
            <a:endParaRPr lang="nb-NO"/>
          </a:p>
        </p:txBody>
      </p:sp>
      <p:sp>
        <p:nvSpPr>
          <p:cNvPr id="3" name="Text Placeholder 2">
            <a:extLst>
              <a:ext uri="{FF2B5EF4-FFF2-40B4-BE49-F238E27FC236}">
                <a16:creationId xmlns:a16="http://schemas.microsoft.com/office/drawing/2014/main" id="{20B9E2AE-17D2-1A43-8B68-275E4E90DD5E}"/>
              </a:ext>
            </a:extLst>
          </p:cNvPr>
          <p:cNvSpPr>
            <a:spLocks noGrp="1"/>
          </p:cNvSpPr>
          <p:nvPr>
            <p:ph type="body" sz="quarter" idx="13"/>
          </p:nvPr>
        </p:nvSpPr>
        <p:spPr/>
        <p:txBody>
          <a:bodyPr>
            <a:normAutofit fontScale="92500" lnSpcReduction="20000"/>
          </a:bodyPr>
          <a:lstStyle/>
          <a:p>
            <a:r>
              <a:rPr lang="en-US"/>
              <a:t>Work plans for impact</a:t>
            </a:r>
            <a:endParaRPr lang="nb-NO"/>
          </a:p>
        </p:txBody>
      </p:sp>
    </p:spTree>
    <p:extLst>
      <p:ext uri="{BB962C8B-B14F-4D97-AF65-F5344CB8AC3E}">
        <p14:creationId xmlns:p14="http://schemas.microsoft.com/office/powerpoint/2010/main" val="2623336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439C4-3065-470B-AD6E-45BD73E81451}"/>
              </a:ext>
            </a:extLst>
          </p:cNvPr>
          <p:cNvSpPr>
            <a:spLocks noGrp="1"/>
          </p:cNvSpPr>
          <p:nvPr>
            <p:ph type="title"/>
          </p:nvPr>
        </p:nvSpPr>
        <p:spPr/>
        <p:txBody>
          <a:bodyPr/>
          <a:lstStyle/>
          <a:p>
            <a:r>
              <a:rPr lang="en-GB"/>
              <a:t>EITI objectives </a:t>
            </a:r>
          </a:p>
        </p:txBody>
      </p:sp>
      <p:graphicFrame>
        <p:nvGraphicFramePr>
          <p:cNvPr id="4" name="Content Placeholder 3">
            <a:extLst>
              <a:ext uri="{FF2B5EF4-FFF2-40B4-BE49-F238E27FC236}">
                <a16:creationId xmlns:a16="http://schemas.microsoft.com/office/drawing/2014/main" id="{3D5EB144-A7B0-43DC-BFBF-C69883FF863D}"/>
              </a:ext>
            </a:extLst>
          </p:cNvPr>
          <p:cNvGraphicFramePr>
            <a:graphicFrameLocks noGrp="1"/>
          </p:cNvGraphicFramePr>
          <p:nvPr>
            <p:ph idx="1"/>
            <p:extLst>
              <p:ext uri="{D42A27DB-BD31-4B8C-83A1-F6EECF244321}">
                <p14:modId xmlns:p14="http://schemas.microsoft.com/office/powerpoint/2010/main" val="4250222458"/>
              </p:ext>
            </p:extLst>
          </p:nvPr>
        </p:nvGraphicFramePr>
        <p:xfrm>
          <a:off x="642938" y="2019300"/>
          <a:ext cx="10906125"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4696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CAF02-7089-4EF8-8CD1-705FF887CC59}"/>
              </a:ext>
            </a:extLst>
          </p:cNvPr>
          <p:cNvSpPr>
            <a:spLocks noGrp="1"/>
          </p:cNvSpPr>
          <p:nvPr>
            <p:ph type="title"/>
          </p:nvPr>
        </p:nvSpPr>
        <p:spPr/>
        <p:txBody>
          <a:bodyPr/>
          <a:lstStyle/>
          <a:p>
            <a:r>
              <a:rPr lang="fr-FR"/>
              <a:t>How do </a:t>
            </a:r>
            <a:r>
              <a:rPr lang="fr-FR" err="1"/>
              <a:t>we</a:t>
            </a:r>
            <a:r>
              <a:rPr lang="fr-FR"/>
              <a:t> </a:t>
            </a:r>
            <a:r>
              <a:rPr lang="fr-FR" err="1"/>
              <a:t>link</a:t>
            </a:r>
            <a:r>
              <a:rPr lang="fr-FR"/>
              <a:t>?</a:t>
            </a:r>
          </a:p>
        </p:txBody>
      </p:sp>
      <p:sp>
        <p:nvSpPr>
          <p:cNvPr id="5" name="Content Placeholder 4">
            <a:extLst>
              <a:ext uri="{FF2B5EF4-FFF2-40B4-BE49-F238E27FC236}">
                <a16:creationId xmlns:a16="http://schemas.microsoft.com/office/drawing/2014/main" id="{328F177C-A990-49F9-8320-C1EB1A4EDBE9}"/>
              </a:ext>
            </a:extLst>
          </p:cNvPr>
          <p:cNvSpPr>
            <a:spLocks noGrp="1"/>
          </p:cNvSpPr>
          <p:nvPr>
            <p:ph idx="1"/>
          </p:nvPr>
        </p:nvSpPr>
        <p:spPr>
          <a:xfrm>
            <a:off x="642812" y="2019792"/>
            <a:ext cx="10905753" cy="4319224"/>
          </a:xfrm>
        </p:spPr>
        <p:txBody>
          <a:bodyPr>
            <a:normAutofit/>
          </a:bodyPr>
          <a:lstStyle/>
          <a:p>
            <a:r>
              <a:rPr lang="en-GB"/>
              <a:t>A narrative connects:</a:t>
            </a:r>
          </a:p>
          <a:p>
            <a:pPr lvl="1"/>
            <a:r>
              <a:rPr lang="en-GB"/>
              <a:t>National priorities &lt; as listed in strategy XYZ &gt; are &lt; X Y Z&gt;. </a:t>
            </a:r>
          </a:p>
          <a:p>
            <a:pPr lvl="1"/>
            <a:r>
              <a:rPr lang="en-GB"/>
              <a:t>As you can see in this work plan, the EITI’s activities contribute to achieving national goals, in particular: </a:t>
            </a:r>
          </a:p>
          <a:p>
            <a:pPr lvl="2"/>
            <a:r>
              <a:rPr lang="en-GB"/>
              <a:t>Collection of revenue and production data supports tax collecting entities in ensuring that the right amount was paid, thereby strengthening existing tax collection and administration</a:t>
            </a:r>
          </a:p>
          <a:p>
            <a:pPr lvl="2"/>
            <a:r>
              <a:rPr lang="en-GB"/>
              <a:t>Supporting &lt; agency XYZ&gt; in collecting and publishing beneficial owners and PEPs support existing efforts to target conflict of interest and breaches of laws. It can also support tax collection agencies in identifying potential red flags of tax avoidance. </a:t>
            </a:r>
          </a:p>
          <a:p>
            <a:pPr lvl="2"/>
            <a:r>
              <a:rPr lang="en-GB"/>
              <a:t>EITI will survey current environmental standards that are applicable in mining sector and review if involved entities are complying. </a:t>
            </a:r>
          </a:p>
          <a:p>
            <a:pPr lvl="2"/>
            <a:r>
              <a:rPr lang="en-GB"/>
              <a:t>Building capacity of parliamentarians: EITI has a working group that briefs parliamentarians on specific topics which are of particular interest. Also on demand.</a:t>
            </a:r>
          </a:p>
          <a:p>
            <a:endParaRPr lang="en-GB"/>
          </a:p>
        </p:txBody>
      </p:sp>
      <p:sp>
        <p:nvSpPr>
          <p:cNvPr id="3" name="Speech Bubble: Rectangle with Corners Rounded 2">
            <a:extLst>
              <a:ext uri="{FF2B5EF4-FFF2-40B4-BE49-F238E27FC236}">
                <a16:creationId xmlns:a16="http://schemas.microsoft.com/office/drawing/2014/main" id="{806DFD6A-3238-489F-94C3-5F7244D8E3D6}"/>
              </a:ext>
            </a:extLst>
          </p:cNvPr>
          <p:cNvSpPr/>
          <p:nvPr/>
        </p:nvSpPr>
        <p:spPr>
          <a:xfrm>
            <a:off x="8081319" y="691978"/>
            <a:ext cx="3076832" cy="1445741"/>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rgbClr val="FFFFFF"/>
                </a:solidFill>
              </a:rPr>
              <a:t>Example</a:t>
            </a:r>
          </a:p>
        </p:txBody>
      </p:sp>
    </p:spTree>
    <p:extLst>
      <p:ext uri="{BB962C8B-B14F-4D97-AF65-F5344CB8AC3E}">
        <p14:creationId xmlns:p14="http://schemas.microsoft.com/office/powerpoint/2010/main" val="2387093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0D934-91F2-4FD9-9B4E-1C3CC9D73CC2}"/>
              </a:ext>
            </a:extLst>
          </p:cNvPr>
          <p:cNvSpPr>
            <a:spLocks noGrp="1"/>
          </p:cNvSpPr>
          <p:nvPr>
            <p:ph type="title"/>
          </p:nvPr>
        </p:nvSpPr>
        <p:spPr/>
        <p:txBody>
          <a:bodyPr/>
          <a:lstStyle/>
          <a:p>
            <a:r>
              <a:rPr lang="es-MX"/>
              <a:t>2019-2020 T&amp;T </a:t>
            </a:r>
            <a:r>
              <a:rPr lang="es-MX" err="1"/>
              <a:t>Workplan</a:t>
            </a:r>
            <a:r>
              <a:rPr lang="es-MX"/>
              <a:t>: 7 </a:t>
            </a:r>
            <a:r>
              <a:rPr lang="es-MX" err="1"/>
              <a:t>objectives</a:t>
            </a:r>
            <a:endParaRPr lang="en-GB"/>
          </a:p>
        </p:txBody>
      </p:sp>
      <p:sp>
        <p:nvSpPr>
          <p:cNvPr id="3" name="Content Placeholder 2">
            <a:extLst>
              <a:ext uri="{FF2B5EF4-FFF2-40B4-BE49-F238E27FC236}">
                <a16:creationId xmlns:a16="http://schemas.microsoft.com/office/drawing/2014/main" id="{17F55337-882A-4486-8DFD-7BEB80B7BF72}"/>
              </a:ext>
            </a:extLst>
          </p:cNvPr>
          <p:cNvSpPr>
            <a:spLocks noGrp="1"/>
          </p:cNvSpPr>
          <p:nvPr>
            <p:ph idx="1"/>
          </p:nvPr>
        </p:nvSpPr>
        <p:spPr>
          <a:xfrm>
            <a:off x="642813" y="2019792"/>
            <a:ext cx="5262688" cy="3581400"/>
          </a:xfrm>
        </p:spPr>
        <p:txBody>
          <a:bodyPr>
            <a:normAutofit fontScale="92500" lnSpcReduction="10000"/>
          </a:bodyPr>
          <a:lstStyle/>
          <a:p>
            <a:r>
              <a:rPr lang="es-MX" err="1"/>
              <a:t>Integrate</a:t>
            </a:r>
            <a:r>
              <a:rPr lang="es-MX"/>
              <a:t> </a:t>
            </a:r>
            <a:r>
              <a:rPr lang="es-MX" err="1"/>
              <a:t>the</a:t>
            </a:r>
            <a:r>
              <a:rPr lang="es-MX"/>
              <a:t> EITI </a:t>
            </a:r>
            <a:r>
              <a:rPr lang="es-MX" err="1"/>
              <a:t>into</a:t>
            </a:r>
            <a:r>
              <a:rPr lang="es-MX"/>
              <a:t> </a:t>
            </a:r>
            <a:r>
              <a:rPr lang="es-MX" err="1"/>
              <a:t>Government</a:t>
            </a:r>
            <a:r>
              <a:rPr lang="es-MX"/>
              <a:t> </a:t>
            </a:r>
            <a:r>
              <a:rPr lang="es-MX" err="1"/>
              <a:t>Systems</a:t>
            </a:r>
            <a:r>
              <a:rPr lang="es-MX"/>
              <a:t>.</a:t>
            </a:r>
          </a:p>
          <a:p>
            <a:r>
              <a:rPr lang="es-MX" err="1"/>
              <a:t>Guarantee</a:t>
            </a:r>
            <a:r>
              <a:rPr lang="es-MX"/>
              <a:t> High-</a:t>
            </a:r>
            <a:r>
              <a:rPr lang="es-MX" err="1"/>
              <a:t>level</a:t>
            </a:r>
            <a:r>
              <a:rPr lang="es-MX"/>
              <a:t> </a:t>
            </a:r>
            <a:r>
              <a:rPr lang="es-MX" err="1"/>
              <a:t>Stakeholder</a:t>
            </a:r>
            <a:r>
              <a:rPr lang="es-MX"/>
              <a:t> </a:t>
            </a:r>
            <a:r>
              <a:rPr lang="es-MX" err="1"/>
              <a:t>Buy</a:t>
            </a:r>
            <a:r>
              <a:rPr lang="es-MX"/>
              <a:t>-in </a:t>
            </a:r>
            <a:r>
              <a:rPr lang="es-MX" err="1"/>
              <a:t>for</a:t>
            </a:r>
            <a:r>
              <a:rPr lang="es-MX"/>
              <a:t> </a:t>
            </a:r>
            <a:r>
              <a:rPr lang="es-MX" err="1"/>
              <a:t>Greater</a:t>
            </a:r>
            <a:r>
              <a:rPr lang="es-MX"/>
              <a:t> </a:t>
            </a:r>
            <a:r>
              <a:rPr lang="es-MX" err="1"/>
              <a:t>Impact</a:t>
            </a:r>
            <a:r>
              <a:rPr lang="es-MX"/>
              <a:t>. </a:t>
            </a:r>
          </a:p>
          <a:p>
            <a:r>
              <a:rPr lang="es-MX" err="1"/>
              <a:t>Getting</a:t>
            </a:r>
            <a:r>
              <a:rPr lang="es-MX"/>
              <a:t> more </a:t>
            </a:r>
            <a:r>
              <a:rPr lang="es-MX" err="1"/>
              <a:t>companies</a:t>
            </a:r>
            <a:r>
              <a:rPr lang="es-MX"/>
              <a:t> </a:t>
            </a:r>
            <a:r>
              <a:rPr lang="es-MX" err="1"/>
              <a:t>on</a:t>
            </a:r>
            <a:r>
              <a:rPr lang="es-MX"/>
              <a:t> </a:t>
            </a:r>
            <a:r>
              <a:rPr lang="es-MX" err="1"/>
              <a:t>board</a:t>
            </a:r>
            <a:r>
              <a:rPr lang="es-MX"/>
              <a:t>.</a:t>
            </a:r>
          </a:p>
          <a:p>
            <a:r>
              <a:rPr lang="es-MX" err="1"/>
              <a:t>Embedding</a:t>
            </a:r>
            <a:r>
              <a:rPr lang="es-MX"/>
              <a:t> a culture </a:t>
            </a:r>
            <a:r>
              <a:rPr lang="es-MX" err="1"/>
              <a:t>of</a:t>
            </a:r>
            <a:r>
              <a:rPr lang="es-MX"/>
              <a:t> </a:t>
            </a:r>
            <a:r>
              <a:rPr lang="es-MX" err="1"/>
              <a:t>transparency</a:t>
            </a:r>
            <a:r>
              <a:rPr lang="es-MX"/>
              <a:t> </a:t>
            </a:r>
            <a:r>
              <a:rPr lang="es-MX" err="1"/>
              <a:t>through</a:t>
            </a:r>
            <a:r>
              <a:rPr lang="es-MX"/>
              <a:t> EITI </a:t>
            </a:r>
            <a:r>
              <a:rPr lang="es-MX" err="1"/>
              <a:t>legislation</a:t>
            </a:r>
            <a:endParaRPr lang="es-MX"/>
          </a:p>
          <a:p>
            <a:r>
              <a:rPr lang="es-MX" err="1"/>
              <a:t>Galvanising</a:t>
            </a:r>
            <a:r>
              <a:rPr lang="es-MX"/>
              <a:t> Civil </a:t>
            </a:r>
            <a:r>
              <a:rPr lang="es-MX" err="1"/>
              <a:t>Society</a:t>
            </a:r>
            <a:r>
              <a:rPr lang="es-MX"/>
              <a:t> and </a:t>
            </a:r>
            <a:r>
              <a:rPr lang="es-MX" err="1"/>
              <a:t>the</a:t>
            </a:r>
            <a:r>
              <a:rPr lang="es-MX"/>
              <a:t> </a:t>
            </a:r>
            <a:r>
              <a:rPr lang="es-MX" err="1"/>
              <a:t>Public</a:t>
            </a:r>
            <a:r>
              <a:rPr lang="es-MX"/>
              <a:t> </a:t>
            </a:r>
            <a:r>
              <a:rPr lang="es-MX" err="1"/>
              <a:t>on</a:t>
            </a:r>
            <a:r>
              <a:rPr lang="es-MX"/>
              <a:t> Sector Issues</a:t>
            </a:r>
          </a:p>
          <a:p>
            <a:r>
              <a:rPr lang="es-MX" err="1"/>
              <a:t>Innovate</a:t>
            </a:r>
            <a:r>
              <a:rPr lang="es-MX"/>
              <a:t> </a:t>
            </a:r>
            <a:r>
              <a:rPr lang="es-MX" err="1"/>
              <a:t>how</a:t>
            </a:r>
            <a:r>
              <a:rPr lang="es-MX"/>
              <a:t> TTEITI </a:t>
            </a:r>
            <a:r>
              <a:rPr lang="es-MX" err="1"/>
              <a:t>reports</a:t>
            </a:r>
            <a:r>
              <a:rPr lang="es-MX"/>
              <a:t>. </a:t>
            </a:r>
          </a:p>
          <a:p>
            <a:r>
              <a:rPr lang="es-MX" err="1"/>
              <a:t>Strengthen</a:t>
            </a:r>
            <a:r>
              <a:rPr lang="es-MX"/>
              <a:t> </a:t>
            </a:r>
            <a:r>
              <a:rPr lang="es-MX" err="1"/>
              <a:t>the</a:t>
            </a:r>
            <a:r>
              <a:rPr lang="es-MX"/>
              <a:t> </a:t>
            </a:r>
            <a:r>
              <a:rPr lang="es-MX" err="1"/>
              <a:t>National</a:t>
            </a:r>
            <a:r>
              <a:rPr lang="es-MX"/>
              <a:t> Secretariat. </a:t>
            </a:r>
          </a:p>
          <a:p>
            <a:endParaRPr lang="en-GB"/>
          </a:p>
        </p:txBody>
      </p:sp>
      <p:pic>
        <p:nvPicPr>
          <p:cNvPr id="5" name="Picture 4">
            <a:extLst>
              <a:ext uri="{FF2B5EF4-FFF2-40B4-BE49-F238E27FC236}">
                <a16:creationId xmlns:a16="http://schemas.microsoft.com/office/drawing/2014/main" id="{BBA6D0BA-CC4E-47AF-94ED-9666FA1E7D8C}"/>
              </a:ext>
            </a:extLst>
          </p:cNvPr>
          <p:cNvPicPr>
            <a:picLocks noChangeAspect="1"/>
          </p:cNvPicPr>
          <p:nvPr/>
        </p:nvPicPr>
        <p:blipFill>
          <a:blip r:embed="rId2"/>
          <a:stretch>
            <a:fillRect/>
          </a:stretch>
        </p:blipFill>
        <p:spPr>
          <a:xfrm>
            <a:off x="6095688" y="2040232"/>
            <a:ext cx="6019800" cy="1388768"/>
          </a:xfrm>
          <a:prstGeom prst="rect">
            <a:avLst/>
          </a:prstGeom>
        </p:spPr>
      </p:pic>
      <p:pic>
        <p:nvPicPr>
          <p:cNvPr id="6" name="Picture 5">
            <a:extLst>
              <a:ext uri="{FF2B5EF4-FFF2-40B4-BE49-F238E27FC236}">
                <a16:creationId xmlns:a16="http://schemas.microsoft.com/office/drawing/2014/main" id="{56214DBB-8485-4B11-A4F6-AB2B6E0CEB59}"/>
              </a:ext>
            </a:extLst>
          </p:cNvPr>
          <p:cNvPicPr>
            <a:picLocks noChangeAspect="1"/>
          </p:cNvPicPr>
          <p:nvPr/>
        </p:nvPicPr>
        <p:blipFill>
          <a:blip r:embed="rId3"/>
          <a:stretch>
            <a:fillRect/>
          </a:stretch>
        </p:blipFill>
        <p:spPr>
          <a:xfrm>
            <a:off x="6019176" y="4019516"/>
            <a:ext cx="6096312" cy="652861"/>
          </a:xfrm>
          <a:prstGeom prst="rect">
            <a:avLst/>
          </a:prstGeom>
        </p:spPr>
      </p:pic>
    </p:spTree>
    <p:extLst>
      <p:ext uri="{BB962C8B-B14F-4D97-AF65-F5344CB8AC3E}">
        <p14:creationId xmlns:p14="http://schemas.microsoft.com/office/powerpoint/2010/main" val="3958231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0B9E2AE-17D2-1A43-8B68-275E4E90DD5E}"/>
              </a:ext>
            </a:extLst>
          </p:cNvPr>
          <p:cNvSpPr>
            <a:spLocks noGrp="1"/>
          </p:cNvSpPr>
          <p:nvPr>
            <p:ph type="body" sz="quarter" idx="13"/>
          </p:nvPr>
        </p:nvSpPr>
        <p:spPr/>
        <p:txBody>
          <a:bodyPr>
            <a:normAutofit fontScale="77500" lnSpcReduction="20000"/>
          </a:bodyPr>
          <a:lstStyle/>
          <a:p>
            <a:r>
              <a:rPr lang="en-GB"/>
              <a:t>Including activities on systematic disclosure</a:t>
            </a:r>
          </a:p>
        </p:txBody>
      </p:sp>
    </p:spTree>
    <p:extLst>
      <p:ext uri="{BB962C8B-B14F-4D97-AF65-F5344CB8AC3E}">
        <p14:creationId xmlns:p14="http://schemas.microsoft.com/office/powerpoint/2010/main" val="1903377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3090B-E8BB-4757-A92B-A05037383213}"/>
              </a:ext>
            </a:extLst>
          </p:cNvPr>
          <p:cNvSpPr>
            <a:spLocks noGrp="1"/>
          </p:cNvSpPr>
          <p:nvPr>
            <p:ph type="title"/>
          </p:nvPr>
        </p:nvSpPr>
        <p:spPr>
          <a:xfrm>
            <a:off x="619809" y="859168"/>
            <a:ext cx="7072534" cy="671660"/>
          </a:xfrm>
        </p:spPr>
        <p:txBody>
          <a:bodyPr/>
          <a:lstStyle/>
          <a:p>
            <a:r>
              <a:rPr lang="nb-NO" sz="3600"/>
              <a:t>Not a </a:t>
            </a:r>
            <a:r>
              <a:rPr lang="nb-NO" sz="3600" err="1"/>
              <a:t>new</a:t>
            </a:r>
            <a:r>
              <a:rPr lang="nb-NO" sz="3600"/>
              <a:t> </a:t>
            </a:r>
            <a:r>
              <a:rPr lang="nb-NO" sz="3600" err="1"/>
              <a:t>idea</a:t>
            </a:r>
            <a:r>
              <a:rPr lang="nb-NO" sz="3600"/>
              <a:t>: </a:t>
            </a:r>
            <a:r>
              <a:rPr lang="nb-NO" sz="3600" err="1"/>
              <a:t>Systematic</a:t>
            </a:r>
            <a:r>
              <a:rPr lang="nb-NO" sz="3600"/>
              <a:t> </a:t>
            </a:r>
            <a:r>
              <a:rPr lang="nb-NO" sz="3600" err="1"/>
              <a:t>Disclosure</a:t>
            </a:r>
            <a:r>
              <a:rPr lang="nb-NO" sz="3600"/>
              <a:t> at </a:t>
            </a:r>
            <a:r>
              <a:rPr lang="nb-NO" sz="3600" err="1"/>
              <a:t>heart</a:t>
            </a:r>
            <a:r>
              <a:rPr lang="nb-NO" sz="3600"/>
              <a:t> </a:t>
            </a:r>
            <a:r>
              <a:rPr lang="nb-NO" sz="3600" err="1"/>
              <a:t>of</a:t>
            </a:r>
            <a:r>
              <a:rPr lang="nb-NO" sz="3600"/>
              <a:t> EITI </a:t>
            </a:r>
            <a:r>
              <a:rPr lang="nb-NO" sz="3600" err="1"/>
              <a:t>mission</a:t>
            </a:r>
            <a:endParaRPr lang="nb-NO" sz="3600"/>
          </a:p>
        </p:txBody>
      </p:sp>
      <p:sp>
        <p:nvSpPr>
          <p:cNvPr id="4" name="Content Placeholder 3">
            <a:extLst>
              <a:ext uri="{FF2B5EF4-FFF2-40B4-BE49-F238E27FC236}">
                <a16:creationId xmlns:a16="http://schemas.microsoft.com/office/drawing/2014/main" id="{D5B66513-E6F4-4D5F-B8E5-E91E6D243183}"/>
              </a:ext>
            </a:extLst>
          </p:cNvPr>
          <p:cNvSpPr>
            <a:spLocks noGrp="1"/>
          </p:cNvSpPr>
          <p:nvPr>
            <p:ph idx="1"/>
          </p:nvPr>
        </p:nvSpPr>
        <p:spPr/>
        <p:txBody>
          <a:bodyPr>
            <a:normAutofit lnSpcReduction="10000"/>
          </a:bodyPr>
          <a:lstStyle/>
          <a:p>
            <a:pPr marL="0" indent="0">
              <a:lnSpc>
                <a:spcPct val="120000"/>
              </a:lnSpc>
              <a:buNone/>
            </a:pPr>
            <a:r>
              <a:rPr lang="en-GB" sz="2800" b="1"/>
              <a:t>2005: Report of the International Advisory Group</a:t>
            </a:r>
          </a:p>
          <a:p>
            <a:pPr marL="0" indent="0">
              <a:lnSpc>
                <a:spcPct val="120000"/>
              </a:lnSpc>
              <a:buNone/>
            </a:pPr>
            <a:r>
              <a:rPr lang="en-GB" i="1"/>
              <a:t>“It was recognised that an international structure was required to channel advice and financial support and to exchange lessons learnt. However, such a structure should be light touch and designed with </a:t>
            </a:r>
            <a:r>
              <a:rPr lang="en-GB" i="1">
                <a:solidFill>
                  <a:srgbClr val="FF0000"/>
                </a:solidFill>
              </a:rPr>
              <a:t>an eye on </a:t>
            </a:r>
            <a:r>
              <a:rPr lang="en-GB" b="1" i="1">
                <a:solidFill>
                  <a:srgbClr val="FF0000"/>
                </a:solidFill>
              </a:rPr>
              <a:t>the ultimate goal for EITI to be ‘mainstreamed’, with its criteria and principles becoming the normal way of working in all the relevant extractive industries within three to five years</a:t>
            </a:r>
            <a:r>
              <a:rPr lang="en-GB" b="1" i="1"/>
              <a:t>”</a:t>
            </a:r>
          </a:p>
          <a:p>
            <a:endParaRPr lang="nb-NO"/>
          </a:p>
        </p:txBody>
      </p:sp>
      <p:pic>
        <p:nvPicPr>
          <p:cNvPr id="6" name="Picture Placeholder 5">
            <a:extLst>
              <a:ext uri="{FF2B5EF4-FFF2-40B4-BE49-F238E27FC236}">
                <a16:creationId xmlns:a16="http://schemas.microsoft.com/office/drawing/2014/main" id="{9F97D7A6-BE50-4357-92AD-742EF3320D6A}"/>
              </a:ext>
            </a:extLst>
          </p:cNvPr>
          <p:cNvPicPr>
            <a:picLocks noGrp="1" noChangeAspect="1"/>
          </p:cNvPicPr>
          <p:nvPr>
            <p:ph type="pic" sz="quarter" idx="15"/>
          </p:nvPr>
        </p:nvPicPr>
        <p:blipFill>
          <a:blip r:embed="rId3"/>
          <a:srcRect l="7227" r="7227"/>
          <a:stretch>
            <a:fillRect/>
          </a:stretch>
        </p:blipFill>
        <p:spPr>
          <a:xfrm>
            <a:off x="8035925" y="0"/>
            <a:ext cx="4156075" cy="6858000"/>
          </a:xfrm>
          <a:prstGeom prst="rect">
            <a:avLst/>
          </a:prstGeom>
          <a:ln>
            <a:solidFill>
              <a:schemeClr val="tx1"/>
            </a:solidFill>
          </a:ln>
        </p:spPr>
      </p:pic>
    </p:spTree>
    <p:extLst>
      <p:ext uri="{BB962C8B-B14F-4D97-AF65-F5344CB8AC3E}">
        <p14:creationId xmlns:p14="http://schemas.microsoft.com/office/powerpoint/2010/main" val="1486420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BE70E6C-9714-43B2-A456-7BF8EA171A25}"/>
              </a:ext>
            </a:extLst>
          </p:cNvPr>
          <p:cNvSpPr/>
          <p:nvPr/>
        </p:nvSpPr>
        <p:spPr>
          <a:xfrm>
            <a:off x="6096000" y="4185460"/>
            <a:ext cx="5950836" cy="1808940"/>
          </a:xfrm>
          <a:prstGeom prst="rect">
            <a:avLst/>
          </a:prstGeom>
          <a:solidFill>
            <a:srgbClr val="FFFF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6867DBC-2BEC-4B99-AF91-2E9BF4A028AB}"/>
              </a:ext>
            </a:extLst>
          </p:cNvPr>
          <p:cNvSpPr>
            <a:spLocks noGrp="1"/>
          </p:cNvSpPr>
          <p:nvPr>
            <p:ph type="title"/>
          </p:nvPr>
        </p:nvSpPr>
        <p:spPr>
          <a:xfrm>
            <a:off x="642812" y="731251"/>
            <a:ext cx="10905753" cy="671660"/>
          </a:xfrm>
        </p:spPr>
        <p:txBody>
          <a:bodyPr/>
          <a:lstStyle/>
          <a:p>
            <a:r>
              <a:rPr lang="en-GB"/>
              <a:t>From </a:t>
            </a:r>
            <a:r>
              <a:rPr lang="en-GB" u="sng">
                <a:solidFill>
                  <a:srgbClr val="002060"/>
                </a:solidFill>
              </a:rPr>
              <a:t>reporting</a:t>
            </a:r>
            <a:r>
              <a:rPr lang="en-GB"/>
              <a:t> to </a:t>
            </a:r>
            <a:r>
              <a:rPr lang="en-GB" u="sng">
                <a:solidFill>
                  <a:srgbClr val="002060"/>
                </a:solidFill>
              </a:rPr>
              <a:t>overseeing</a:t>
            </a:r>
            <a:r>
              <a:rPr lang="en-GB"/>
              <a:t> &amp; strengthening</a:t>
            </a:r>
          </a:p>
        </p:txBody>
      </p:sp>
      <p:sp>
        <p:nvSpPr>
          <p:cNvPr id="19" name="Rectangle 18">
            <a:extLst>
              <a:ext uri="{FF2B5EF4-FFF2-40B4-BE49-F238E27FC236}">
                <a16:creationId xmlns:a16="http://schemas.microsoft.com/office/drawing/2014/main" id="{CEE0BFEE-5A08-4D54-B432-A28633818E81}"/>
              </a:ext>
            </a:extLst>
          </p:cNvPr>
          <p:cNvSpPr/>
          <p:nvPr/>
        </p:nvSpPr>
        <p:spPr>
          <a:xfrm>
            <a:off x="6629537" y="1492345"/>
            <a:ext cx="4508093" cy="55139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600">
                <a:solidFill>
                  <a:srgbClr val="FFFFFF"/>
                </a:solidFill>
              </a:rPr>
              <a:t>EITI Board assesses between 3-36 months</a:t>
            </a:r>
          </a:p>
        </p:txBody>
      </p:sp>
      <p:sp>
        <p:nvSpPr>
          <p:cNvPr id="20" name="Rectangle 19">
            <a:extLst>
              <a:ext uri="{FF2B5EF4-FFF2-40B4-BE49-F238E27FC236}">
                <a16:creationId xmlns:a16="http://schemas.microsoft.com/office/drawing/2014/main" id="{22DD5719-8E28-4509-AB7B-F3CC92184FA8}"/>
              </a:ext>
            </a:extLst>
          </p:cNvPr>
          <p:cNvSpPr/>
          <p:nvPr/>
        </p:nvSpPr>
        <p:spPr>
          <a:xfrm>
            <a:off x="6644286" y="2116927"/>
            <a:ext cx="4493344" cy="103531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600">
                <a:solidFill>
                  <a:srgbClr val="FFFFFF"/>
                </a:solidFill>
              </a:rPr>
              <a:t>MSG </a:t>
            </a:r>
            <a:r>
              <a:rPr lang="en-GB" sz="1600" b="1">
                <a:solidFill>
                  <a:srgbClr val="FFFFFF"/>
                </a:solidFill>
              </a:rPr>
              <a:t>oversees</a:t>
            </a:r>
            <a:r>
              <a:rPr lang="en-GB" sz="1600">
                <a:solidFill>
                  <a:srgbClr val="FFFFFF"/>
                </a:solidFill>
              </a:rPr>
              <a:t> routine disclosures </a:t>
            </a:r>
            <a:br>
              <a:rPr lang="en-GB" sz="1600">
                <a:solidFill>
                  <a:srgbClr val="FFFFFF"/>
                </a:solidFill>
              </a:rPr>
            </a:br>
            <a:r>
              <a:rPr lang="en-GB" sz="1600">
                <a:solidFill>
                  <a:srgbClr val="FFFFFF"/>
                </a:solidFill>
              </a:rPr>
              <a:t>– are in line with Standard?  </a:t>
            </a:r>
            <a:endParaRPr lang="en-GB" sz="1600" b="1">
              <a:solidFill>
                <a:srgbClr val="FFFFFF"/>
              </a:solidFill>
            </a:endParaRPr>
          </a:p>
          <a:p>
            <a:pPr algn="ctr"/>
            <a:r>
              <a:rPr lang="en-GB" sz="1600" b="1">
                <a:solidFill>
                  <a:srgbClr val="FFFFFF"/>
                </a:solidFill>
              </a:rPr>
              <a:t>analyses and communicates </a:t>
            </a:r>
            <a:br>
              <a:rPr lang="en-GB" sz="1600" b="1">
                <a:solidFill>
                  <a:srgbClr val="FFFFFF"/>
                </a:solidFill>
              </a:rPr>
            </a:br>
            <a:r>
              <a:rPr lang="en-GB" sz="1600" b="1">
                <a:solidFill>
                  <a:srgbClr val="FFFFFF"/>
                </a:solidFill>
              </a:rPr>
              <a:t>in line with EITI objectives</a:t>
            </a:r>
            <a:endParaRPr lang="en-GB" sz="1600">
              <a:solidFill>
                <a:srgbClr val="FFFFFF"/>
              </a:solidFill>
            </a:endParaRPr>
          </a:p>
        </p:txBody>
      </p:sp>
      <p:sp>
        <p:nvSpPr>
          <p:cNvPr id="21" name="Rectangle 20">
            <a:extLst>
              <a:ext uri="{FF2B5EF4-FFF2-40B4-BE49-F238E27FC236}">
                <a16:creationId xmlns:a16="http://schemas.microsoft.com/office/drawing/2014/main" id="{8A7F4453-0F0B-49E7-8A52-30BC313C9A50}"/>
              </a:ext>
            </a:extLst>
          </p:cNvPr>
          <p:cNvSpPr/>
          <p:nvPr/>
        </p:nvSpPr>
        <p:spPr>
          <a:xfrm>
            <a:off x="6644287" y="4311923"/>
            <a:ext cx="875072" cy="4885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200">
                <a:solidFill>
                  <a:srgbClr val="FFFFFF"/>
                </a:solidFill>
              </a:rPr>
              <a:t>Contracts</a:t>
            </a:r>
          </a:p>
        </p:txBody>
      </p:sp>
      <p:sp>
        <p:nvSpPr>
          <p:cNvPr id="22" name="Rectangle 21">
            <a:extLst>
              <a:ext uri="{FF2B5EF4-FFF2-40B4-BE49-F238E27FC236}">
                <a16:creationId xmlns:a16="http://schemas.microsoft.com/office/drawing/2014/main" id="{BDD18B5D-82D4-48DC-9FFF-8A3B227E1A12}"/>
              </a:ext>
            </a:extLst>
          </p:cNvPr>
          <p:cNvSpPr/>
          <p:nvPr/>
        </p:nvSpPr>
        <p:spPr>
          <a:xfrm>
            <a:off x="7671759" y="4311923"/>
            <a:ext cx="875072" cy="4885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200">
                <a:solidFill>
                  <a:srgbClr val="FFFFFF"/>
                </a:solidFill>
              </a:rPr>
              <a:t>Licenses</a:t>
            </a:r>
          </a:p>
        </p:txBody>
      </p:sp>
      <p:sp>
        <p:nvSpPr>
          <p:cNvPr id="23" name="Rectangle 22">
            <a:extLst>
              <a:ext uri="{FF2B5EF4-FFF2-40B4-BE49-F238E27FC236}">
                <a16:creationId xmlns:a16="http://schemas.microsoft.com/office/drawing/2014/main" id="{E846DCB9-4385-47B2-B25E-A88B9255E81B}"/>
              </a:ext>
            </a:extLst>
          </p:cNvPr>
          <p:cNvSpPr/>
          <p:nvPr/>
        </p:nvSpPr>
        <p:spPr>
          <a:xfrm>
            <a:off x="8679565" y="4311923"/>
            <a:ext cx="875072" cy="4885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200">
                <a:solidFill>
                  <a:srgbClr val="FFFFFF"/>
                </a:solidFill>
              </a:rPr>
              <a:t>Revenues</a:t>
            </a:r>
          </a:p>
        </p:txBody>
      </p:sp>
      <p:sp>
        <p:nvSpPr>
          <p:cNvPr id="24" name="Rectangle 23">
            <a:extLst>
              <a:ext uri="{FF2B5EF4-FFF2-40B4-BE49-F238E27FC236}">
                <a16:creationId xmlns:a16="http://schemas.microsoft.com/office/drawing/2014/main" id="{FACC14CC-0D9F-4547-B16F-D67EF0DD3D6B}"/>
              </a:ext>
            </a:extLst>
          </p:cNvPr>
          <p:cNvSpPr/>
          <p:nvPr/>
        </p:nvSpPr>
        <p:spPr>
          <a:xfrm>
            <a:off x="9682454" y="4307006"/>
            <a:ext cx="1469926" cy="4885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200">
                <a:solidFill>
                  <a:srgbClr val="FFFFFF"/>
                </a:solidFill>
              </a:rPr>
              <a:t>Legal and beneficial  owners</a:t>
            </a:r>
          </a:p>
        </p:txBody>
      </p:sp>
      <p:sp>
        <p:nvSpPr>
          <p:cNvPr id="25" name="Rectangle 24">
            <a:extLst>
              <a:ext uri="{FF2B5EF4-FFF2-40B4-BE49-F238E27FC236}">
                <a16:creationId xmlns:a16="http://schemas.microsoft.com/office/drawing/2014/main" id="{5F03277D-2F5A-43E2-BB00-44A4C74A7BE6}"/>
              </a:ext>
            </a:extLst>
          </p:cNvPr>
          <p:cNvSpPr/>
          <p:nvPr/>
        </p:nvSpPr>
        <p:spPr>
          <a:xfrm>
            <a:off x="6629537" y="4925419"/>
            <a:ext cx="4508093" cy="75680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a:solidFill>
                  <a:srgbClr val="FFFFFF"/>
                </a:solidFill>
              </a:rPr>
              <a:t>Information is published more timely by entities themselves – on government and company websites, in the </a:t>
            </a:r>
            <a:r>
              <a:rPr lang="en-GB" sz="1200" b="1">
                <a:solidFill>
                  <a:srgbClr val="FFFFFF"/>
                </a:solidFill>
              </a:rPr>
              <a:t>public</a:t>
            </a:r>
            <a:r>
              <a:rPr lang="en-GB" sz="1200">
                <a:solidFill>
                  <a:srgbClr val="FFFFFF"/>
                </a:solidFill>
              </a:rPr>
              <a:t> domain.</a:t>
            </a:r>
          </a:p>
        </p:txBody>
      </p:sp>
      <p:sp>
        <p:nvSpPr>
          <p:cNvPr id="26" name="Rectangle 25">
            <a:extLst>
              <a:ext uri="{FF2B5EF4-FFF2-40B4-BE49-F238E27FC236}">
                <a16:creationId xmlns:a16="http://schemas.microsoft.com/office/drawing/2014/main" id="{D47F9EB6-B2BC-4D55-8BF4-0135DAB2F23D}"/>
              </a:ext>
            </a:extLst>
          </p:cNvPr>
          <p:cNvSpPr/>
          <p:nvPr/>
        </p:nvSpPr>
        <p:spPr>
          <a:xfrm>
            <a:off x="6869130" y="3250906"/>
            <a:ext cx="4043655" cy="9057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000">
                <a:solidFill>
                  <a:srgbClr val="FFFFFF"/>
                </a:solidFill>
              </a:rPr>
              <a:t>Summary reports, recommendations, briefs</a:t>
            </a:r>
          </a:p>
        </p:txBody>
      </p:sp>
      <p:pic>
        <p:nvPicPr>
          <p:cNvPr id="28" name="Graphic 27" descr="Database">
            <a:extLst>
              <a:ext uri="{FF2B5EF4-FFF2-40B4-BE49-F238E27FC236}">
                <a16:creationId xmlns:a16="http://schemas.microsoft.com/office/drawing/2014/main" id="{77C82083-7A34-4DE7-B284-9F0F5FCE0A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90030" y="4426366"/>
            <a:ext cx="756806" cy="756806"/>
          </a:xfrm>
          <a:prstGeom prst="rect">
            <a:avLst/>
          </a:prstGeom>
        </p:spPr>
      </p:pic>
      <p:sp>
        <p:nvSpPr>
          <p:cNvPr id="29" name="Rectangle 28">
            <a:extLst>
              <a:ext uri="{FF2B5EF4-FFF2-40B4-BE49-F238E27FC236}">
                <a16:creationId xmlns:a16="http://schemas.microsoft.com/office/drawing/2014/main" id="{A611BFE5-0EC4-4B8B-8BDB-A77542803BFA}"/>
              </a:ext>
            </a:extLst>
          </p:cNvPr>
          <p:cNvSpPr/>
          <p:nvPr/>
        </p:nvSpPr>
        <p:spPr>
          <a:xfrm>
            <a:off x="7303047" y="5790919"/>
            <a:ext cx="3377381" cy="914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600">
                <a:solidFill>
                  <a:srgbClr val="FFFFFF"/>
                </a:solidFill>
              </a:rPr>
              <a:t>MSG defines in work plan what national priorities to contribute to; defines how to achieve outcome</a:t>
            </a:r>
          </a:p>
        </p:txBody>
      </p:sp>
      <p:pic>
        <p:nvPicPr>
          <p:cNvPr id="32" name="Graphic 31" descr="Eye">
            <a:extLst>
              <a:ext uri="{FF2B5EF4-FFF2-40B4-BE49-F238E27FC236}">
                <a16:creationId xmlns:a16="http://schemas.microsoft.com/office/drawing/2014/main" id="{09240A3E-019C-445A-AA70-B9ACBD4FD46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57937" y="2208997"/>
            <a:ext cx="914400" cy="914400"/>
          </a:xfrm>
          <a:prstGeom prst="rect">
            <a:avLst/>
          </a:prstGeom>
        </p:spPr>
      </p:pic>
      <p:sp>
        <p:nvSpPr>
          <p:cNvPr id="36" name="Rectangle 35">
            <a:extLst>
              <a:ext uri="{FF2B5EF4-FFF2-40B4-BE49-F238E27FC236}">
                <a16:creationId xmlns:a16="http://schemas.microsoft.com/office/drawing/2014/main" id="{7E405256-FE19-4028-9CD2-369EE3654551}"/>
              </a:ext>
            </a:extLst>
          </p:cNvPr>
          <p:cNvSpPr/>
          <p:nvPr/>
        </p:nvSpPr>
        <p:spPr>
          <a:xfrm>
            <a:off x="28106" y="1342189"/>
            <a:ext cx="5955012" cy="55158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a:t>Systematic disclosure scenario: </a:t>
            </a:r>
          </a:p>
        </p:txBody>
      </p:sp>
    </p:spTree>
    <p:extLst>
      <p:ext uri="{BB962C8B-B14F-4D97-AF65-F5344CB8AC3E}">
        <p14:creationId xmlns:p14="http://schemas.microsoft.com/office/powerpoint/2010/main" val="29985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animBg="1"/>
      <p:bldP spid="20" grpId="0" animBg="1"/>
      <p:bldP spid="21" grpId="0" animBg="1"/>
      <p:bldP spid="22" grpId="0" animBg="1"/>
      <p:bldP spid="23" grpId="0" animBg="1"/>
      <p:bldP spid="24" grpId="0" animBg="1"/>
      <p:bldP spid="25" grpId="0" animBg="1"/>
      <p:bldP spid="26" grpId="0" animBg="1"/>
      <p:bldP spid="29"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8AC40-0715-49E5-AA3A-626C90CEF2D0}"/>
              </a:ext>
            </a:extLst>
          </p:cNvPr>
          <p:cNvSpPr>
            <a:spLocks noGrp="1"/>
          </p:cNvSpPr>
          <p:nvPr>
            <p:ph type="title"/>
          </p:nvPr>
        </p:nvSpPr>
        <p:spPr/>
        <p:txBody>
          <a:bodyPr/>
          <a:lstStyle/>
          <a:p>
            <a:r>
              <a:rPr lang="en-GB"/>
              <a:t>Means: more engagement with others</a:t>
            </a:r>
          </a:p>
        </p:txBody>
      </p:sp>
      <p:sp>
        <p:nvSpPr>
          <p:cNvPr id="3" name="Content Placeholder 2">
            <a:extLst>
              <a:ext uri="{FF2B5EF4-FFF2-40B4-BE49-F238E27FC236}">
                <a16:creationId xmlns:a16="http://schemas.microsoft.com/office/drawing/2014/main" id="{B6864832-15F8-4E51-A133-012CD2E1DFB5}"/>
              </a:ext>
            </a:extLst>
          </p:cNvPr>
          <p:cNvSpPr>
            <a:spLocks noGrp="1"/>
          </p:cNvSpPr>
          <p:nvPr>
            <p:ph idx="1"/>
          </p:nvPr>
        </p:nvSpPr>
        <p:spPr/>
        <p:txBody>
          <a:bodyPr/>
          <a:lstStyle/>
          <a:p>
            <a:r>
              <a:rPr lang="en-GB"/>
              <a:t>Less reporting to EITI</a:t>
            </a:r>
          </a:p>
          <a:p>
            <a:r>
              <a:rPr lang="en-GB"/>
              <a:t>More direct publication by reporting entities, engagement with EITI or other bodies on how to improve, exploring ways to publish routinely</a:t>
            </a:r>
          </a:p>
          <a:p>
            <a:r>
              <a:rPr lang="en-GB" b="1"/>
              <a:t>In work plan: Actions are carried out </a:t>
            </a:r>
            <a:r>
              <a:rPr lang="en-GB" b="1" u="sng"/>
              <a:t>with</a:t>
            </a:r>
            <a:r>
              <a:rPr lang="en-GB" b="1"/>
              <a:t> others </a:t>
            </a:r>
          </a:p>
        </p:txBody>
      </p:sp>
    </p:spTree>
    <p:extLst>
      <p:ext uri="{BB962C8B-B14F-4D97-AF65-F5344CB8AC3E}">
        <p14:creationId xmlns:p14="http://schemas.microsoft.com/office/powerpoint/2010/main" val="3817633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46E88-69BA-4B69-A0DE-EE1C1AB57CD7}"/>
              </a:ext>
            </a:extLst>
          </p:cNvPr>
          <p:cNvSpPr>
            <a:spLocks noGrp="1"/>
          </p:cNvSpPr>
          <p:nvPr>
            <p:ph type="title"/>
          </p:nvPr>
        </p:nvSpPr>
        <p:spPr/>
        <p:txBody>
          <a:bodyPr/>
          <a:lstStyle/>
          <a:p>
            <a:r>
              <a:rPr lang="nb-NO"/>
              <a:t>Expectation on work plan</a:t>
            </a:r>
          </a:p>
        </p:txBody>
      </p:sp>
      <p:sp>
        <p:nvSpPr>
          <p:cNvPr id="3" name="Content Placeholder 2">
            <a:extLst>
              <a:ext uri="{FF2B5EF4-FFF2-40B4-BE49-F238E27FC236}">
                <a16:creationId xmlns:a16="http://schemas.microsoft.com/office/drawing/2014/main" id="{A2686416-2E75-405C-ABDF-965F505F6E4C}"/>
              </a:ext>
            </a:extLst>
          </p:cNvPr>
          <p:cNvSpPr>
            <a:spLocks noGrp="1"/>
          </p:cNvSpPr>
          <p:nvPr>
            <p:ph idx="1"/>
          </p:nvPr>
        </p:nvSpPr>
        <p:spPr>
          <a:xfrm>
            <a:off x="796923" y="2184178"/>
            <a:ext cx="4884685" cy="3774833"/>
          </a:xfrm>
        </p:spPr>
        <p:txBody>
          <a:bodyPr>
            <a:normAutofit/>
          </a:bodyPr>
          <a:lstStyle/>
          <a:p>
            <a:pPr marL="0" indent="0">
              <a:buNone/>
            </a:pPr>
            <a:r>
              <a:rPr lang="en-US" sz="2400"/>
              <a:t>By end 2018, all implementing countries are expected to develop a </a:t>
            </a:r>
            <a:r>
              <a:rPr lang="en-US" sz="2400" b="1"/>
              <a:t>costed work plan</a:t>
            </a:r>
            <a:r>
              <a:rPr lang="en-US" sz="2400"/>
              <a:t> for 2019 and onwards that includes steps to </a:t>
            </a:r>
            <a:r>
              <a:rPr lang="en-US" sz="2400" b="1"/>
              <a:t>mainstream EITI implementation in company and government systems within 3-5 years.</a:t>
            </a:r>
          </a:p>
          <a:p>
            <a:pPr marL="0" indent="0">
              <a:buNone/>
            </a:pPr>
            <a:endParaRPr lang="en-US" sz="2400"/>
          </a:p>
          <a:p>
            <a:r>
              <a:rPr lang="en-GB" sz="1600"/>
              <a:t>12.02.2018, Decision 2018-08/BM-39: </a:t>
            </a:r>
            <a:r>
              <a:rPr lang="en-US" sz="1600">
                <a:hlinkClick r:id="rId3"/>
              </a:rPr>
              <a:t>https://eiti.org/board-decision/2018-08</a:t>
            </a:r>
            <a:endParaRPr lang="en-US" sz="1600"/>
          </a:p>
          <a:p>
            <a:pPr marL="0" indent="0">
              <a:buNone/>
            </a:pPr>
            <a:endParaRPr lang="en-US" sz="2400"/>
          </a:p>
          <a:p>
            <a:pPr marL="0" indent="0">
              <a:buNone/>
            </a:pPr>
            <a:endParaRPr lang="en-US" sz="2400" b="1"/>
          </a:p>
        </p:txBody>
      </p:sp>
      <p:sp>
        <p:nvSpPr>
          <p:cNvPr id="6" name="Content Placeholder 5">
            <a:extLst>
              <a:ext uri="{FF2B5EF4-FFF2-40B4-BE49-F238E27FC236}">
                <a16:creationId xmlns:a16="http://schemas.microsoft.com/office/drawing/2014/main" id="{20727614-AD4C-4C9D-91B6-B48778244D54}"/>
              </a:ext>
            </a:extLst>
          </p:cNvPr>
          <p:cNvSpPr>
            <a:spLocks noGrp="1"/>
          </p:cNvSpPr>
          <p:nvPr>
            <p:ph idx="10"/>
          </p:nvPr>
        </p:nvSpPr>
        <p:spPr>
          <a:xfrm>
            <a:off x="6095999" y="2184178"/>
            <a:ext cx="5452565" cy="4483750"/>
          </a:xfrm>
        </p:spPr>
        <p:txBody>
          <a:bodyPr>
            <a:normAutofit/>
          </a:bodyPr>
          <a:lstStyle/>
          <a:p>
            <a:r>
              <a:rPr lang="nb-NO" sz="2400" err="1"/>
              <a:t>These</a:t>
            </a:r>
            <a:r>
              <a:rPr lang="nb-NO" sz="2400"/>
              <a:t> </a:t>
            </a:r>
            <a:r>
              <a:rPr lang="nb-NO" sz="2400" err="1"/>
              <a:t>are</a:t>
            </a:r>
            <a:r>
              <a:rPr lang="nb-NO" sz="2400"/>
              <a:t> not </a:t>
            </a:r>
            <a:r>
              <a:rPr lang="nb-NO" sz="2400" err="1"/>
              <a:t>sytematic</a:t>
            </a:r>
            <a:r>
              <a:rPr lang="nb-NO" sz="2400"/>
              <a:t> </a:t>
            </a:r>
            <a:r>
              <a:rPr lang="nb-NO" sz="2400" err="1"/>
              <a:t>disclosure</a:t>
            </a:r>
            <a:r>
              <a:rPr lang="nb-NO" sz="2400"/>
              <a:t> </a:t>
            </a:r>
            <a:r>
              <a:rPr lang="nb-NO" sz="2400" err="1"/>
              <a:t>activities</a:t>
            </a:r>
            <a:endParaRPr lang="nb-NO" sz="2400"/>
          </a:p>
          <a:p>
            <a:pPr lvl="1"/>
            <a:r>
              <a:rPr lang="nb-NO" err="1"/>
              <a:t>Building</a:t>
            </a:r>
            <a:r>
              <a:rPr lang="nb-NO"/>
              <a:t> an EITI e-</a:t>
            </a:r>
            <a:r>
              <a:rPr lang="nb-NO" err="1"/>
              <a:t>reporting</a:t>
            </a:r>
            <a:r>
              <a:rPr lang="nb-NO"/>
              <a:t> portal. </a:t>
            </a:r>
          </a:p>
          <a:p>
            <a:pPr lvl="1"/>
            <a:r>
              <a:rPr lang="nb-NO" err="1"/>
              <a:t>Building</a:t>
            </a:r>
            <a:r>
              <a:rPr lang="nb-NO"/>
              <a:t> an EITI </a:t>
            </a:r>
            <a:r>
              <a:rPr lang="nb-NO" err="1"/>
              <a:t>open</a:t>
            </a:r>
            <a:r>
              <a:rPr lang="nb-NO"/>
              <a:t> data portal / EITI data </a:t>
            </a:r>
            <a:r>
              <a:rPr lang="nb-NO" err="1"/>
              <a:t>dashboard</a:t>
            </a:r>
            <a:endParaRPr lang="nb-NO"/>
          </a:p>
          <a:p>
            <a:r>
              <a:rPr lang="en-GB" sz="2400"/>
              <a:t>You don’t need to do everything at once. </a:t>
            </a:r>
          </a:p>
          <a:p>
            <a:r>
              <a:rPr lang="en-GB" sz="2400"/>
              <a:t>Work with reporting agencies. </a:t>
            </a:r>
            <a:r>
              <a:rPr lang="en-GB" sz="2400" u="sng"/>
              <a:t>They </a:t>
            </a:r>
            <a:r>
              <a:rPr lang="en-GB" sz="2400"/>
              <a:t>publish, EITI oversees, collates, explains. </a:t>
            </a:r>
            <a:endParaRPr lang="en-GB" sz="2400" u="sng"/>
          </a:p>
        </p:txBody>
      </p:sp>
    </p:spTree>
    <p:extLst>
      <p:ext uri="{BB962C8B-B14F-4D97-AF65-F5344CB8AC3E}">
        <p14:creationId xmlns:p14="http://schemas.microsoft.com/office/powerpoint/2010/main" val="2243580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54237-EBC6-4C3F-A910-30993F02ED23}"/>
              </a:ext>
            </a:extLst>
          </p:cNvPr>
          <p:cNvSpPr>
            <a:spLocks noGrp="1"/>
          </p:cNvSpPr>
          <p:nvPr>
            <p:ph type="title"/>
          </p:nvPr>
        </p:nvSpPr>
        <p:spPr/>
        <p:txBody>
          <a:bodyPr/>
          <a:lstStyle/>
          <a:p>
            <a:r>
              <a:rPr lang="en-GB"/>
              <a:t>Systematic disclosure activities</a:t>
            </a:r>
          </a:p>
        </p:txBody>
      </p:sp>
      <p:sp>
        <p:nvSpPr>
          <p:cNvPr id="3" name="Content Placeholder 2">
            <a:extLst>
              <a:ext uri="{FF2B5EF4-FFF2-40B4-BE49-F238E27FC236}">
                <a16:creationId xmlns:a16="http://schemas.microsoft.com/office/drawing/2014/main" id="{C0308458-335F-4E45-8BCF-E159CFC132D5}"/>
              </a:ext>
            </a:extLst>
          </p:cNvPr>
          <p:cNvSpPr>
            <a:spLocks noGrp="1"/>
          </p:cNvSpPr>
          <p:nvPr>
            <p:ph idx="1"/>
          </p:nvPr>
        </p:nvSpPr>
        <p:spPr>
          <a:xfrm>
            <a:off x="642813" y="2019792"/>
            <a:ext cx="10768398" cy="3581400"/>
          </a:xfrm>
        </p:spPr>
        <p:txBody>
          <a:bodyPr>
            <a:normAutofit fontScale="92500"/>
          </a:bodyPr>
          <a:lstStyle/>
          <a:p>
            <a:pPr marL="457200" indent="-457200">
              <a:buFont typeface="+mj-lt"/>
              <a:buAutoNum type="arabicPeriod"/>
            </a:pPr>
            <a:r>
              <a:rPr lang="en-GB" b="1"/>
              <a:t>Stock take: </a:t>
            </a:r>
            <a:r>
              <a:rPr lang="en-GB"/>
              <a:t>what information is routinely available? What quality? Regular, comprehensive? </a:t>
            </a:r>
            <a:r>
              <a:rPr lang="en-GB" b="1"/>
              <a:t>Work with reporting entities! Statistics office, Ministry of Mines and Petroleum, Tax authority / treasury, commercial register, companies, SOEs, SAIs, … </a:t>
            </a:r>
            <a:br>
              <a:rPr lang="en-GB"/>
            </a:br>
            <a:r>
              <a:rPr lang="en-GB"/>
              <a:t>Checklist: </a:t>
            </a:r>
            <a:r>
              <a:rPr lang="en-GB">
                <a:hlinkClick r:id="rId2"/>
              </a:rPr>
              <a:t>https://eiti.org/document/systematic-disclosure-toolkit</a:t>
            </a:r>
            <a:endParaRPr lang="en-GB"/>
          </a:p>
          <a:p>
            <a:pPr marL="457200" indent="-457200">
              <a:buFont typeface="+mj-lt"/>
              <a:buAutoNum type="arabicPeriod"/>
            </a:pPr>
            <a:r>
              <a:rPr lang="en-GB"/>
              <a:t>Identify areas of particular </a:t>
            </a:r>
            <a:r>
              <a:rPr lang="en-GB" b="1"/>
              <a:t>high interest to stakeholders</a:t>
            </a:r>
            <a:r>
              <a:rPr lang="en-GB"/>
              <a:t> and focus on regular, public disclosures </a:t>
            </a:r>
            <a:r>
              <a:rPr lang="en-GB">
                <a:sym typeface="Wingdings" panose="05000000000000000000" pitchFamily="2" charset="2"/>
              </a:rPr>
              <a:t> more impact </a:t>
            </a:r>
          </a:p>
          <a:p>
            <a:pPr marL="987552" lvl="1" indent="-457200">
              <a:buFont typeface="+mj-lt"/>
              <a:buAutoNum type="arabicPeriod"/>
            </a:pPr>
            <a:r>
              <a:rPr lang="en-GB">
                <a:sym typeface="Wingdings" panose="05000000000000000000" pitchFamily="2" charset="2"/>
              </a:rPr>
              <a:t>For example, if there is high public interest (from companies, government and civil society) for combatting tax evasion, due diligence with business partners and PEPs holding EI licenses, then prioritise mainstreaming legal and beneficial ownership publication. </a:t>
            </a:r>
          </a:p>
          <a:p>
            <a:pPr marL="457200" indent="-457200">
              <a:buFont typeface="+mj-lt"/>
              <a:buAutoNum type="arabicPeriod"/>
            </a:pPr>
            <a:r>
              <a:rPr lang="en-GB">
                <a:sym typeface="Wingdings" panose="05000000000000000000" pitchFamily="2" charset="2"/>
              </a:rPr>
              <a:t>Identify the relevant reporting agencies. </a:t>
            </a:r>
            <a:r>
              <a:rPr lang="en-GB" b="1">
                <a:sym typeface="Wingdings" panose="05000000000000000000" pitchFamily="2" charset="2"/>
              </a:rPr>
              <a:t>Mainstreaming activities must be done with reporting entities. </a:t>
            </a:r>
            <a:r>
              <a:rPr lang="en-GB" b="1" u="sng">
                <a:sym typeface="Wingdings" panose="05000000000000000000" pitchFamily="2" charset="2"/>
              </a:rPr>
              <a:t>Otherwise it’s not mainstreaming </a:t>
            </a:r>
          </a:p>
          <a:p>
            <a:pPr marL="987552" lvl="1" indent="-457200">
              <a:buFont typeface="+mj-lt"/>
              <a:buAutoNum type="arabicPeriod"/>
            </a:pPr>
            <a:endParaRPr lang="en-GB"/>
          </a:p>
        </p:txBody>
      </p:sp>
    </p:spTree>
    <p:extLst>
      <p:ext uri="{BB962C8B-B14F-4D97-AF65-F5344CB8AC3E}">
        <p14:creationId xmlns:p14="http://schemas.microsoft.com/office/powerpoint/2010/main" val="2826566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9AAA8-2944-4DD8-B07C-E3442902875B}"/>
              </a:ext>
            </a:extLst>
          </p:cNvPr>
          <p:cNvSpPr>
            <a:spLocks noGrp="1"/>
          </p:cNvSpPr>
          <p:nvPr>
            <p:ph type="title"/>
          </p:nvPr>
        </p:nvSpPr>
        <p:spPr>
          <a:xfrm>
            <a:off x="427055" y="619645"/>
            <a:ext cx="10905753" cy="671660"/>
          </a:xfrm>
        </p:spPr>
        <p:txBody>
          <a:bodyPr anchor="t">
            <a:normAutofit/>
          </a:bodyPr>
          <a:lstStyle/>
          <a:p>
            <a:r>
              <a:rPr lang="nb-NO"/>
              <a:t>Ghana </a:t>
            </a:r>
            <a:r>
              <a:rPr lang="nb-NO" err="1"/>
              <a:t>mainstreaming</a:t>
            </a:r>
            <a:r>
              <a:rPr lang="nb-NO"/>
              <a:t> </a:t>
            </a:r>
            <a:r>
              <a:rPr lang="nb-NO" err="1"/>
              <a:t>activities</a:t>
            </a:r>
            <a:r>
              <a:rPr lang="nb-NO"/>
              <a:t> </a:t>
            </a:r>
          </a:p>
        </p:txBody>
      </p:sp>
      <p:pic>
        <p:nvPicPr>
          <p:cNvPr id="3" name="Picture 2">
            <a:extLst>
              <a:ext uri="{FF2B5EF4-FFF2-40B4-BE49-F238E27FC236}">
                <a16:creationId xmlns:a16="http://schemas.microsoft.com/office/drawing/2014/main" id="{39F64720-F4CD-4406-959C-5E39D548DD06}"/>
              </a:ext>
            </a:extLst>
          </p:cNvPr>
          <p:cNvPicPr>
            <a:picLocks noChangeAspect="1"/>
          </p:cNvPicPr>
          <p:nvPr/>
        </p:nvPicPr>
        <p:blipFill>
          <a:blip r:embed="rId3"/>
          <a:stretch>
            <a:fillRect/>
          </a:stretch>
        </p:blipFill>
        <p:spPr>
          <a:xfrm>
            <a:off x="579839" y="1291305"/>
            <a:ext cx="10075462" cy="5566695"/>
          </a:xfrm>
          <a:prstGeom prst="rect">
            <a:avLst/>
          </a:prstGeom>
          <a:noFill/>
        </p:spPr>
      </p:pic>
    </p:spTree>
    <p:extLst>
      <p:ext uri="{BB962C8B-B14F-4D97-AF65-F5344CB8AC3E}">
        <p14:creationId xmlns:p14="http://schemas.microsoft.com/office/powerpoint/2010/main" val="2781536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E08A5-4E22-6349-B535-1C8C09AB60E5}"/>
              </a:ext>
            </a:extLst>
          </p:cNvPr>
          <p:cNvSpPr>
            <a:spLocks noGrp="1"/>
          </p:cNvSpPr>
          <p:nvPr>
            <p:ph type="title"/>
          </p:nvPr>
        </p:nvSpPr>
        <p:spPr>
          <a:xfrm>
            <a:off x="468151" y="784031"/>
            <a:ext cx="10905753" cy="671660"/>
          </a:xfrm>
        </p:spPr>
        <p:txBody>
          <a:bodyPr/>
          <a:lstStyle/>
          <a:p>
            <a:r>
              <a:rPr lang="nb-NO"/>
              <a:t>Agenda</a:t>
            </a:r>
          </a:p>
        </p:txBody>
      </p:sp>
      <p:sp>
        <p:nvSpPr>
          <p:cNvPr id="3" name="Content Placeholder 2">
            <a:extLst>
              <a:ext uri="{FF2B5EF4-FFF2-40B4-BE49-F238E27FC236}">
                <a16:creationId xmlns:a16="http://schemas.microsoft.com/office/drawing/2014/main" id="{59CFE86B-E398-8846-A81C-5BBC10A9618D}"/>
              </a:ext>
            </a:extLst>
          </p:cNvPr>
          <p:cNvSpPr>
            <a:spLocks noGrp="1"/>
          </p:cNvSpPr>
          <p:nvPr>
            <p:ph idx="1"/>
          </p:nvPr>
        </p:nvSpPr>
        <p:spPr>
          <a:xfrm>
            <a:off x="468151" y="1455691"/>
            <a:ext cx="10905753" cy="4318385"/>
          </a:xfrm>
        </p:spPr>
        <p:txBody>
          <a:bodyPr>
            <a:normAutofit fontScale="55000" lnSpcReduction="20000"/>
          </a:bodyPr>
          <a:lstStyle/>
          <a:p>
            <a:pPr marL="383540" indent="-383540"/>
            <a:r>
              <a:rPr lang="en-GB" sz="4000">
                <a:ea typeface="+mj-lt"/>
                <a:cs typeface="+mj-lt"/>
              </a:rPr>
              <a:t>Introduction </a:t>
            </a:r>
          </a:p>
          <a:p>
            <a:pPr marL="383540" indent="-383540"/>
            <a:endParaRPr lang="nb-NO" sz="4000"/>
          </a:p>
          <a:p>
            <a:pPr marL="383540" indent="-383540"/>
            <a:r>
              <a:rPr lang="nb-NO" sz="4000" err="1"/>
              <a:t>Work</a:t>
            </a:r>
            <a:r>
              <a:rPr lang="nb-NO" sz="4000"/>
              <a:t> plan </a:t>
            </a:r>
            <a:r>
              <a:rPr lang="nb-NO" sz="4000" err="1"/>
              <a:t>objectives</a:t>
            </a:r>
            <a:r>
              <a:rPr lang="nb-NO" sz="4000"/>
              <a:t> and </a:t>
            </a:r>
            <a:r>
              <a:rPr lang="nb-NO" sz="4000" err="1"/>
              <a:t>national</a:t>
            </a:r>
            <a:r>
              <a:rPr lang="nb-NO" sz="4000"/>
              <a:t> </a:t>
            </a:r>
            <a:r>
              <a:rPr lang="nb-NO" sz="4000" err="1"/>
              <a:t>priorities</a:t>
            </a:r>
            <a:r>
              <a:rPr lang="en-US" sz="4000"/>
              <a:t> </a:t>
            </a:r>
          </a:p>
          <a:p>
            <a:pPr marL="383540" indent="-383540"/>
            <a:endParaRPr lang="en-GB" sz="4000">
              <a:ea typeface="+mj-lt"/>
              <a:cs typeface="+mj-lt"/>
            </a:endParaRPr>
          </a:p>
          <a:p>
            <a:pPr marL="383540" indent="-383540"/>
            <a:r>
              <a:rPr lang="en-GB" sz="4000">
                <a:ea typeface="+mj-lt"/>
                <a:cs typeface="+mj-lt"/>
              </a:rPr>
              <a:t>Systematic disclosure and Contract Transparency steps in workplans</a:t>
            </a:r>
          </a:p>
          <a:p>
            <a:pPr marL="383540" indent="-383540"/>
            <a:endParaRPr lang="en-GB" sz="4000">
              <a:ea typeface="+mj-lt"/>
              <a:cs typeface="+mj-lt"/>
            </a:endParaRPr>
          </a:p>
          <a:p>
            <a:pPr lvl="0" fontAlgn="base"/>
            <a:r>
              <a:rPr lang="en-US" sz="4000">
                <a:ea typeface="+mj-lt"/>
                <a:cs typeface="+mj-lt"/>
              </a:rPr>
              <a:t>Peer experiences</a:t>
            </a:r>
          </a:p>
          <a:p>
            <a:pPr lvl="0" fontAlgn="base"/>
            <a:endParaRPr lang="en-US" sz="4000">
              <a:ea typeface="+mj-lt"/>
              <a:cs typeface="+mj-lt"/>
            </a:endParaRPr>
          </a:p>
          <a:p>
            <a:pPr lvl="0" fontAlgn="base"/>
            <a:r>
              <a:rPr lang="en-US" sz="4000">
                <a:ea typeface="+mj-lt"/>
                <a:cs typeface="+mj-lt"/>
              </a:rPr>
              <a:t>Developing work plans with country sensitive MEL framework </a:t>
            </a:r>
            <a:r>
              <a:rPr lang="en-GB" sz="4000">
                <a:ea typeface="+mj-lt"/>
                <a:cs typeface="+mj-lt"/>
              </a:rPr>
              <a:t> </a:t>
            </a:r>
          </a:p>
          <a:p>
            <a:pPr marL="530352" lvl="1" indent="0">
              <a:buNone/>
            </a:pPr>
            <a:endParaRPr lang="en-US" sz="4000"/>
          </a:p>
          <a:p>
            <a:r>
              <a:rPr lang="en-US" sz="4000"/>
              <a:t>Questions and answers</a:t>
            </a:r>
            <a:endParaRPr lang="en-GB" sz="4000"/>
          </a:p>
        </p:txBody>
      </p:sp>
    </p:spTree>
    <p:extLst>
      <p:ext uri="{BB962C8B-B14F-4D97-AF65-F5344CB8AC3E}">
        <p14:creationId xmlns:p14="http://schemas.microsoft.com/office/powerpoint/2010/main" val="517342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0B9E2AE-17D2-1A43-8B68-275E4E90DD5E}"/>
              </a:ext>
            </a:extLst>
          </p:cNvPr>
          <p:cNvSpPr>
            <a:spLocks noGrp="1"/>
          </p:cNvSpPr>
          <p:nvPr>
            <p:ph type="body" sz="quarter" idx="15"/>
          </p:nvPr>
        </p:nvSpPr>
        <p:spPr/>
        <p:txBody>
          <a:bodyPr>
            <a:normAutofit fontScale="85000" lnSpcReduction="10000"/>
          </a:bodyPr>
          <a:lstStyle/>
          <a:p>
            <a:r>
              <a:rPr lang="en-GB"/>
              <a:t>Including steps on contract transparency</a:t>
            </a:r>
          </a:p>
        </p:txBody>
      </p:sp>
      <p:sp>
        <p:nvSpPr>
          <p:cNvPr id="4" name="Subtitle 3">
            <a:extLst>
              <a:ext uri="{FF2B5EF4-FFF2-40B4-BE49-F238E27FC236}">
                <a16:creationId xmlns:a16="http://schemas.microsoft.com/office/drawing/2014/main" id="{D3465F9D-E8CD-4DB2-9710-0CD8160A54B8}"/>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197093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C8B282-C75E-42FA-B91A-E65EC598E016}"/>
              </a:ext>
            </a:extLst>
          </p:cNvPr>
          <p:cNvSpPr>
            <a:spLocks noGrp="1"/>
          </p:cNvSpPr>
          <p:nvPr>
            <p:ph type="title"/>
          </p:nvPr>
        </p:nvSpPr>
        <p:spPr>
          <a:xfrm>
            <a:off x="642813" y="1194998"/>
            <a:ext cx="7072534" cy="671660"/>
          </a:xfrm>
        </p:spPr>
        <p:txBody>
          <a:bodyPr anchor="t">
            <a:normAutofit/>
          </a:bodyPr>
          <a:lstStyle/>
          <a:p>
            <a:r>
              <a:rPr lang="nb-NO"/>
              <a:t>Including contract disclosure</a:t>
            </a:r>
          </a:p>
        </p:txBody>
      </p:sp>
      <p:sp>
        <p:nvSpPr>
          <p:cNvPr id="3" name="Content Placeholder 2">
            <a:extLst>
              <a:ext uri="{FF2B5EF4-FFF2-40B4-BE49-F238E27FC236}">
                <a16:creationId xmlns:a16="http://schemas.microsoft.com/office/drawing/2014/main" id="{CFC4C8CF-18B8-4B1A-B069-222501956F38}"/>
              </a:ext>
            </a:extLst>
          </p:cNvPr>
          <p:cNvSpPr>
            <a:spLocks noGrp="1"/>
          </p:cNvSpPr>
          <p:nvPr>
            <p:ph idx="1"/>
          </p:nvPr>
        </p:nvSpPr>
        <p:spPr>
          <a:xfrm>
            <a:off x="642813" y="2019792"/>
            <a:ext cx="7072534" cy="3581400"/>
          </a:xfrm>
        </p:spPr>
        <p:txBody>
          <a:bodyPr>
            <a:normAutofit fontScale="77500" lnSpcReduction="20000"/>
          </a:bodyPr>
          <a:lstStyle/>
          <a:p>
            <a:pPr marL="0" lvl="0" indent="0">
              <a:buNone/>
            </a:pPr>
            <a:r>
              <a:rPr lang="en-US" b="1"/>
              <a:t>The 2019 EITI Standard </a:t>
            </a:r>
          </a:p>
          <a:p>
            <a:r>
              <a:rPr lang="en-US"/>
              <a:t>Disclose any contracts and licenses that are granted, entered into or amended after 1 January 2021. </a:t>
            </a:r>
            <a:endParaRPr lang="nb-NO"/>
          </a:p>
          <a:p>
            <a:r>
              <a:rPr lang="en-US"/>
              <a:t>Document the government’s policy on disclosure of contracts and licenses that govern the exploration and exploitation of oil, gas and minerals. </a:t>
            </a:r>
          </a:p>
          <a:p>
            <a:r>
              <a:rPr lang="en-US"/>
              <a:t>Encourage to do this in mainstreamed approach: publication through responsible government agency. EITI reporting evaluates comprehensiveness, access, </a:t>
            </a:r>
            <a:r>
              <a:rPr lang="en-US" err="1"/>
              <a:t>etc</a:t>
            </a:r>
            <a:endParaRPr lang="en-US"/>
          </a:p>
          <a:p>
            <a:pPr marL="0" indent="0">
              <a:buNone/>
            </a:pPr>
            <a:r>
              <a:rPr lang="nb-NO" b="1" err="1"/>
              <a:t>Checklist</a:t>
            </a:r>
            <a:r>
              <a:rPr lang="nb-NO" b="1"/>
              <a:t> from 2019</a:t>
            </a:r>
          </a:p>
          <a:p>
            <a:r>
              <a:rPr lang="nb-NO" err="1"/>
              <a:t>Activities</a:t>
            </a:r>
            <a:r>
              <a:rPr lang="nb-NO"/>
              <a:t> to </a:t>
            </a:r>
            <a:r>
              <a:rPr lang="nb-NO" err="1"/>
              <a:t>include</a:t>
            </a:r>
            <a:r>
              <a:rPr lang="nb-NO"/>
              <a:t> in </a:t>
            </a:r>
            <a:r>
              <a:rPr lang="nb-NO" err="1"/>
              <a:t>your</a:t>
            </a:r>
            <a:r>
              <a:rPr lang="nb-NO"/>
              <a:t> </a:t>
            </a:r>
            <a:r>
              <a:rPr lang="nb-NO" err="1"/>
              <a:t>work</a:t>
            </a:r>
            <a:r>
              <a:rPr lang="nb-NO"/>
              <a:t> plan </a:t>
            </a:r>
            <a:r>
              <a:rPr lang="nb-NO" err="1"/>
              <a:t>on</a:t>
            </a:r>
            <a:r>
              <a:rPr lang="nb-NO"/>
              <a:t> </a:t>
            </a:r>
            <a:r>
              <a:rPr lang="nb-NO" err="1"/>
              <a:t>contracts</a:t>
            </a:r>
            <a:endParaRPr lang="nb-NO"/>
          </a:p>
          <a:p>
            <a:r>
              <a:rPr lang="nb-NO"/>
              <a:t>Sent via NSC:</a:t>
            </a:r>
          </a:p>
          <a:p>
            <a:r>
              <a:rPr lang="nb-NO"/>
              <a:t>https://eiti.org/files/documents/contract_transparency_checklist_2.pdf</a:t>
            </a:r>
          </a:p>
        </p:txBody>
      </p:sp>
      <p:pic>
        <p:nvPicPr>
          <p:cNvPr id="5" name="Picture 4">
            <a:extLst>
              <a:ext uri="{FF2B5EF4-FFF2-40B4-BE49-F238E27FC236}">
                <a16:creationId xmlns:a16="http://schemas.microsoft.com/office/drawing/2014/main" id="{1077A8A9-EAC6-498B-A19E-4F057247186F}"/>
              </a:ext>
            </a:extLst>
          </p:cNvPr>
          <p:cNvPicPr>
            <a:picLocks noChangeAspect="1"/>
          </p:cNvPicPr>
          <p:nvPr/>
        </p:nvPicPr>
        <p:blipFill>
          <a:blip r:embed="rId2"/>
          <a:stretch>
            <a:fillRect/>
          </a:stretch>
        </p:blipFill>
        <p:spPr>
          <a:xfrm>
            <a:off x="8036457" y="280861"/>
            <a:ext cx="4155543" cy="6296277"/>
          </a:xfrm>
          <a:prstGeom prst="rect">
            <a:avLst/>
          </a:prstGeom>
          <a:no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61795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2A690-6EB6-49B7-A6D4-FFE8AC9B327C}"/>
              </a:ext>
            </a:extLst>
          </p:cNvPr>
          <p:cNvSpPr>
            <a:spLocks noGrp="1"/>
          </p:cNvSpPr>
          <p:nvPr>
            <p:ph type="title"/>
          </p:nvPr>
        </p:nvSpPr>
        <p:spPr/>
        <p:txBody>
          <a:bodyPr/>
          <a:lstStyle/>
          <a:p>
            <a:r>
              <a:rPr lang="nb-NO"/>
              <a:t>10 steps – do not need to be consecutive</a:t>
            </a:r>
          </a:p>
        </p:txBody>
      </p:sp>
      <p:sp>
        <p:nvSpPr>
          <p:cNvPr id="3" name="Content Placeholder 2">
            <a:extLst>
              <a:ext uri="{FF2B5EF4-FFF2-40B4-BE49-F238E27FC236}">
                <a16:creationId xmlns:a16="http://schemas.microsoft.com/office/drawing/2014/main" id="{DD0721A0-4646-47FC-B168-B5D29985E334}"/>
              </a:ext>
            </a:extLst>
          </p:cNvPr>
          <p:cNvSpPr>
            <a:spLocks noGrp="1"/>
          </p:cNvSpPr>
          <p:nvPr>
            <p:ph idx="1"/>
          </p:nvPr>
        </p:nvSpPr>
        <p:spPr>
          <a:xfrm>
            <a:off x="642811" y="1866658"/>
            <a:ext cx="5349279" cy="4540496"/>
          </a:xfrm>
        </p:spPr>
        <p:txBody>
          <a:bodyPr>
            <a:normAutofit/>
          </a:bodyPr>
          <a:lstStyle/>
          <a:p>
            <a:pPr marL="457200" indent="-457200">
              <a:buFont typeface="+mj-lt"/>
              <a:buAutoNum type="arabicPeriod"/>
            </a:pPr>
            <a:r>
              <a:rPr lang="en-US"/>
              <a:t>Discuss objectives for contract disclosure.</a:t>
            </a:r>
          </a:p>
          <a:p>
            <a:pPr marL="457200" indent="-457200">
              <a:buFont typeface="+mj-lt"/>
              <a:buAutoNum type="arabicPeriod"/>
            </a:pPr>
            <a:r>
              <a:rPr lang="en-US"/>
              <a:t>Engage key stakeholders.	</a:t>
            </a:r>
          </a:p>
          <a:p>
            <a:pPr marL="457200" indent="-457200">
              <a:buFont typeface="+mj-lt"/>
              <a:buAutoNum type="arabicPeriod"/>
            </a:pPr>
            <a:r>
              <a:rPr lang="en-US"/>
              <a:t>Secure or produce a list of all active extractive contracts in your country, as well as potential contracts that would be entered into by 1 January 2021.</a:t>
            </a:r>
          </a:p>
          <a:p>
            <a:pPr marL="457200" indent="-457200">
              <a:buFont typeface="+mj-lt"/>
              <a:buAutoNum type="arabicPeriod"/>
            </a:pPr>
            <a:r>
              <a:rPr lang="en-US"/>
              <a:t>Understand the current state of your country’s contract disclosure practices and identify low hanging fruit.	</a:t>
            </a:r>
          </a:p>
        </p:txBody>
      </p:sp>
      <p:sp>
        <p:nvSpPr>
          <p:cNvPr id="4" name="Content Placeholder 3">
            <a:extLst>
              <a:ext uri="{FF2B5EF4-FFF2-40B4-BE49-F238E27FC236}">
                <a16:creationId xmlns:a16="http://schemas.microsoft.com/office/drawing/2014/main" id="{C6D2C813-58CC-4392-92D8-BB8570C194B0}"/>
              </a:ext>
            </a:extLst>
          </p:cNvPr>
          <p:cNvSpPr>
            <a:spLocks noGrp="1"/>
          </p:cNvSpPr>
          <p:nvPr>
            <p:ph idx="10"/>
          </p:nvPr>
        </p:nvSpPr>
        <p:spPr>
          <a:xfrm>
            <a:off x="6212341" y="1866658"/>
            <a:ext cx="5336224" cy="3581400"/>
          </a:xfrm>
        </p:spPr>
        <p:txBody>
          <a:bodyPr>
            <a:normAutofit/>
          </a:bodyPr>
          <a:lstStyle/>
          <a:p>
            <a:pPr marL="0" indent="0">
              <a:buNone/>
            </a:pPr>
            <a:r>
              <a:rPr lang="en-US"/>
              <a:t>5. 	Undertake a legal review and agree on 	recommendations for addressing legal 	barriers.</a:t>
            </a:r>
            <a:endParaRPr lang="nb-NO"/>
          </a:p>
          <a:p>
            <a:pPr marL="0" indent="0">
              <a:buNone/>
            </a:pPr>
            <a:r>
              <a:rPr lang="en-US"/>
              <a:t>6.	Agree on methods for disclosure</a:t>
            </a:r>
          </a:p>
          <a:p>
            <a:pPr marL="0" indent="0">
              <a:buNone/>
            </a:pPr>
            <a:r>
              <a:rPr lang="en-US"/>
              <a:t>7.	Conduct capacity building activities.</a:t>
            </a:r>
          </a:p>
          <a:p>
            <a:pPr marL="0" indent="0">
              <a:buNone/>
            </a:pPr>
            <a:r>
              <a:rPr lang="en-US"/>
              <a:t>8.	Actual disclosure.	</a:t>
            </a:r>
          </a:p>
          <a:p>
            <a:pPr marL="0" indent="0">
              <a:buNone/>
            </a:pPr>
            <a:r>
              <a:rPr lang="en-US"/>
              <a:t>9.	Identify resources.	</a:t>
            </a:r>
          </a:p>
          <a:p>
            <a:pPr marL="0" indent="0">
              <a:buNone/>
            </a:pPr>
            <a:r>
              <a:rPr lang="en-US"/>
              <a:t>10.	Determine a feasible timeline for all 	activities.</a:t>
            </a:r>
          </a:p>
          <a:p>
            <a:endParaRPr lang="nb-NO"/>
          </a:p>
        </p:txBody>
      </p:sp>
    </p:spTree>
    <p:extLst>
      <p:ext uri="{BB962C8B-B14F-4D97-AF65-F5344CB8AC3E}">
        <p14:creationId xmlns:p14="http://schemas.microsoft.com/office/powerpoint/2010/main" val="955097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B39A572D-FB57-2B48-8755-094582EC3BE7}"/>
              </a:ext>
            </a:extLst>
          </p:cNvPr>
          <p:cNvSpPr/>
          <p:nvPr/>
        </p:nvSpPr>
        <p:spPr>
          <a:xfrm>
            <a:off x="10887" y="0"/>
            <a:ext cx="12191999" cy="6858000"/>
          </a:xfrm>
          <a:prstGeom prst="rect">
            <a:avLst/>
          </a:prstGeom>
          <a:gradFill>
            <a:gsLst>
              <a:gs pos="0">
                <a:srgbClr val="165B89">
                  <a:alpha val="90000"/>
                </a:srgbClr>
              </a:gs>
              <a:gs pos="100000">
                <a:srgbClr val="13285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ext Placeholder 1">
            <a:extLst>
              <a:ext uri="{FF2B5EF4-FFF2-40B4-BE49-F238E27FC236}">
                <a16:creationId xmlns:a16="http://schemas.microsoft.com/office/drawing/2014/main" id="{9574274A-5FC6-E043-AE53-5929E41D604D}"/>
              </a:ext>
            </a:extLst>
          </p:cNvPr>
          <p:cNvSpPr>
            <a:spLocks noGrp="1"/>
          </p:cNvSpPr>
          <p:nvPr>
            <p:ph type="body" sz="quarter" idx="15"/>
          </p:nvPr>
        </p:nvSpPr>
        <p:spPr/>
        <p:txBody>
          <a:bodyPr>
            <a:normAutofit fontScale="92500" lnSpcReduction="20000"/>
          </a:bodyPr>
          <a:lstStyle/>
          <a:p>
            <a:r>
              <a:rPr lang="en-GB"/>
              <a:t>Peer experiences </a:t>
            </a:r>
          </a:p>
          <a:p>
            <a:endParaRPr lang="nb-NO"/>
          </a:p>
        </p:txBody>
      </p:sp>
      <p:pic>
        <p:nvPicPr>
          <p:cNvPr id="5" name="Picture 7">
            <a:extLst>
              <a:ext uri="{FF2B5EF4-FFF2-40B4-BE49-F238E27FC236}">
                <a16:creationId xmlns:a16="http://schemas.microsoft.com/office/drawing/2014/main" id="{3185615D-E01B-364F-968C-C5B3920D082A}"/>
              </a:ext>
            </a:extLst>
          </p:cNvPr>
          <p:cNvPicPr>
            <a:picLocks noChangeAspect="1"/>
          </p:cNvPicPr>
          <p:nvPr/>
        </p:nvPicPr>
        <p:blipFill>
          <a:blip r:embed="rId2"/>
          <a:stretch>
            <a:fillRect/>
          </a:stretch>
        </p:blipFill>
        <p:spPr>
          <a:xfrm>
            <a:off x="643435" y="5825339"/>
            <a:ext cx="1495765" cy="673730"/>
          </a:xfrm>
          <a:prstGeom prst="rect">
            <a:avLst/>
          </a:prstGeom>
        </p:spPr>
      </p:pic>
      <p:sp>
        <p:nvSpPr>
          <p:cNvPr id="6" name="Rectangle 10">
            <a:extLst>
              <a:ext uri="{FF2B5EF4-FFF2-40B4-BE49-F238E27FC236}">
                <a16:creationId xmlns:a16="http://schemas.microsoft.com/office/drawing/2014/main" id="{92340C30-A2B1-8E4F-A30C-C0341EF84745}"/>
              </a:ext>
            </a:extLst>
          </p:cNvPr>
          <p:cNvSpPr/>
          <p:nvPr/>
        </p:nvSpPr>
        <p:spPr>
          <a:xfrm>
            <a:off x="104748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Rectangle 12">
            <a:extLst>
              <a:ext uri="{FF2B5EF4-FFF2-40B4-BE49-F238E27FC236}">
                <a16:creationId xmlns:a16="http://schemas.microsoft.com/office/drawing/2014/main" id="{7352587D-5B18-7341-B425-9DC9C448BFD6}"/>
              </a:ext>
            </a:extLst>
          </p:cNvPr>
          <p:cNvSpPr/>
          <p:nvPr/>
        </p:nvSpPr>
        <p:spPr>
          <a:xfrm>
            <a:off x="960120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Rectangle 13">
            <a:extLst>
              <a:ext uri="{FF2B5EF4-FFF2-40B4-BE49-F238E27FC236}">
                <a16:creationId xmlns:a16="http://schemas.microsoft.com/office/drawing/2014/main" id="{73736CBF-7F13-3D4E-8973-E2A19830FBC6}"/>
              </a:ext>
            </a:extLst>
          </p:cNvPr>
          <p:cNvSpPr/>
          <p:nvPr/>
        </p:nvSpPr>
        <p:spPr>
          <a:xfrm>
            <a:off x="64294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ctangle 14">
            <a:extLst>
              <a:ext uri="{FF2B5EF4-FFF2-40B4-BE49-F238E27FC236}">
                <a16:creationId xmlns:a16="http://schemas.microsoft.com/office/drawing/2014/main" id="{DC95800F-320D-7840-A47C-F19241667698}"/>
              </a:ext>
            </a:extLst>
          </p:cNvPr>
          <p:cNvSpPr/>
          <p:nvPr/>
        </p:nvSpPr>
        <p:spPr>
          <a:xfrm rot="10800000">
            <a:off x="4665117"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ctangle 15">
            <a:extLst>
              <a:ext uri="{FF2B5EF4-FFF2-40B4-BE49-F238E27FC236}">
                <a16:creationId xmlns:a16="http://schemas.microsoft.com/office/drawing/2014/main" id="{B80657BA-5174-3A44-9BEC-FBB0EF7D80EE}"/>
              </a:ext>
            </a:extLst>
          </p:cNvPr>
          <p:cNvSpPr/>
          <p:nvPr/>
        </p:nvSpPr>
        <p:spPr>
          <a:xfrm rot="10800000">
            <a:off x="733872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7">
            <a:extLst>
              <a:ext uri="{FF2B5EF4-FFF2-40B4-BE49-F238E27FC236}">
                <a16:creationId xmlns:a16="http://schemas.microsoft.com/office/drawing/2014/main" id="{24026979-9A98-F046-BF6C-BE5C828365B1}"/>
              </a:ext>
            </a:extLst>
          </p:cNvPr>
          <p:cNvSpPr/>
          <p:nvPr/>
        </p:nvSpPr>
        <p:spPr>
          <a:xfrm rot="10800000">
            <a:off x="948395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ctangle 18">
            <a:extLst>
              <a:ext uri="{FF2B5EF4-FFF2-40B4-BE49-F238E27FC236}">
                <a16:creationId xmlns:a16="http://schemas.microsoft.com/office/drawing/2014/main" id="{9899ED60-588F-D345-9D04-BE38213E3BEF}"/>
              </a:ext>
            </a:extLst>
          </p:cNvPr>
          <p:cNvSpPr/>
          <p:nvPr/>
        </p:nvSpPr>
        <p:spPr>
          <a:xfrm rot="10800000">
            <a:off x="11881774" y="54954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Subtitle 13">
            <a:extLst>
              <a:ext uri="{FF2B5EF4-FFF2-40B4-BE49-F238E27FC236}">
                <a16:creationId xmlns:a16="http://schemas.microsoft.com/office/drawing/2014/main" id="{B91C950F-929A-4D95-A39F-A73F1C4AFA31}"/>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7790572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74C8D2-DD0F-4851-9BA1-EA545B808F32}"/>
              </a:ext>
            </a:extLst>
          </p:cNvPr>
          <p:cNvSpPr>
            <a:spLocks noGrp="1"/>
          </p:cNvSpPr>
          <p:nvPr>
            <p:ph type="body" sz="quarter" idx="15"/>
          </p:nvPr>
        </p:nvSpPr>
        <p:spPr/>
        <p:txBody>
          <a:bodyPr>
            <a:normAutofit fontScale="92500" lnSpcReduction="20000"/>
          </a:bodyPr>
          <a:lstStyle/>
          <a:p>
            <a:r>
              <a:rPr lang="en-GB"/>
              <a:t>Monitoring and evaluating progress</a:t>
            </a:r>
          </a:p>
        </p:txBody>
      </p:sp>
      <p:sp>
        <p:nvSpPr>
          <p:cNvPr id="3" name="Subtitle 2">
            <a:extLst>
              <a:ext uri="{FF2B5EF4-FFF2-40B4-BE49-F238E27FC236}">
                <a16:creationId xmlns:a16="http://schemas.microsoft.com/office/drawing/2014/main" id="{91E22832-2696-4051-8E67-346AAF3B35E8}"/>
              </a:ext>
            </a:extLst>
          </p:cNvPr>
          <p:cNvSpPr>
            <a:spLocks noGrp="1"/>
          </p:cNvSpPr>
          <p:nvPr>
            <p:ph type="subTitle" idx="1"/>
          </p:nvPr>
        </p:nvSpPr>
        <p:spPr>
          <a:xfrm>
            <a:off x="769895" y="3886159"/>
            <a:ext cx="11227453" cy="417758"/>
          </a:xfrm>
        </p:spPr>
        <p:txBody>
          <a:bodyPr/>
          <a:lstStyle/>
          <a:p>
            <a:endParaRPr lang="en-GB"/>
          </a:p>
        </p:txBody>
      </p:sp>
    </p:spTree>
    <p:extLst>
      <p:ext uri="{BB962C8B-B14F-4D97-AF65-F5344CB8AC3E}">
        <p14:creationId xmlns:p14="http://schemas.microsoft.com/office/powerpoint/2010/main" val="3224771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2073BDA1-D934-4820-BDB3-A9EAFD2A8D3D}"/>
              </a:ext>
            </a:extLst>
          </p:cNvPr>
          <p:cNvSpPr/>
          <p:nvPr/>
        </p:nvSpPr>
        <p:spPr>
          <a:xfrm>
            <a:off x="1981200" y="1342064"/>
            <a:ext cx="9061938" cy="5139716"/>
          </a:xfrm>
          <a:prstGeom prst="rtTriangle">
            <a:avLst/>
          </a:prstGeom>
          <a:solidFill>
            <a:srgbClr val="9EE5F8">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ight Triangle 8">
            <a:extLst>
              <a:ext uri="{FF2B5EF4-FFF2-40B4-BE49-F238E27FC236}">
                <a16:creationId xmlns:a16="http://schemas.microsoft.com/office/drawing/2014/main" id="{131D4175-44DD-480E-9357-67F071659756}"/>
              </a:ext>
            </a:extLst>
          </p:cNvPr>
          <p:cNvSpPr/>
          <p:nvPr/>
        </p:nvSpPr>
        <p:spPr>
          <a:xfrm rot="10800000">
            <a:off x="2195574" y="1342064"/>
            <a:ext cx="8745415" cy="5139715"/>
          </a:xfrm>
          <a:prstGeom prst="rtTriangle">
            <a:avLst/>
          </a:prstGeom>
          <a:solidFill>
            <a:srgbClr val="00C3F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a:extLst>
              <a:ext uri="{FF2B5EF4-FFF2-40B4-BE49-F238E27FC236}">
                <a16:creationId xmlns:a16="http://schemas.microsoft.com/office/drawing/2014/main" id="{54D1A919-5AE5-4364-AFD7-E5C9012E07B6}"/>
              </a:ext>
            </a:extLst>
          </p:cNvPr>
          <p:cNvSpPr>
            <a:spLocks noGrp="1"/>
          </p:cNvSpPr>
          <p:nvPr>
            <p:ph type="title"/>
          </p:nvPr>
        </p:nvSpPr>
        <p:spPr>
          <a:xfrm>
            <a:off x="642812" y="720956"/>
            <a:ext cx="10905753" cy="671660"/>
          </a:xfrm>
        </p:spPr>
        <p:txBody>
          <a:bodyPr/>
          <a:lstStyle/>
          <a:p>
            <a:r>
              <a:rPr lang="fr-FR"/>
              <a:t>The EITI Standard – </a:t>
            </a:r>
            <a:r>
              <a:rPr lang="fr-FR" err="1"/>
              <a:t>learn</a:t>
            </a:r>
            <a:r>
              <a:rPr lang="fr-FR"/>
              <a:t> and </a:t>
            </a:r>
            <a:r>
              <a:rPr lang="fr-FR" err="1"/>
              <a:t>adapt</a:t>
            </a:r>
            <a:endParaRPr lang="fr-FR"/>
          </a:p>
        </p:txBody>
      </p:sp>
      <p:graphicFrame>
        <p:nvGraphicFramePr>
          <p:cNvPr id="4" name="Content Placeholder 3">
            <a:extLst>
              <a:ext uri="{FF2B5EF4-FFF2-40B4-BE49-F238E27FC236}">
                <a16:creationId xmlns:a16="http://schemas.microsoft.com/office/drawing/2014/main" id="{2F19B6A7-2F8A-4B20-8174-D54FC36F57B5}"/>
              </a:ext>
            </a:extLst>
          </p:cNvPr>
          <p:cNvGraphicFramePr>
            <a:graphicFrameLocks noGrp="1"/>
          </p:cNvGraphicFramePr>
          <p:nvPr>
            <p:ph idx="1"/>
            <p:extLst>
              <p:ext uri="{D42A27DB-BD31-4B8C-83A1-F6EECF244321}">
                <p14:modId xmlns:p14="http://schemas.microsoft.com/office/powerpoint/2010/main" val="76626174"/>
              </p:ext>
            </p:extLst>
          </p:nvPr>
        </p:nvGraphicFramePr>
        <p:xfrm>
          <a:off x="642938" y="2076450"/>
          <a:ext cx="10906125"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0736BA40-94C6-44B7-85F4-F12B7B231432}"/>
              </a:ext>
            </a:extLst>
          </p:cNvPr>
          <p:cNvSpPr txBox="1"/>
          <p:nvPr/>
        </p:nvSpPr>
        <p:spPr>
          <a:xfrm>
            <a:off x="2110154" y="3247292"/>
            <a:ext cx="1852248" cy="1754326"/>
          </a:xfrm>
          <a:prstGeom prst="rect">
            <a:avLst/>
          </a:prstGeom>
          <a:noFill/>
        </p:spPr>
        <p:txBody>
          <a:bodyPr wrap="square" rtlCol="0">
            <a:spAutoFit/>
          </a:bodyPr>
          <a:lstStyle/>
          <a:p>
            <a:r>
              <a:rPr lang="fr-FR" b="1"/>
              <a:t>Analyse and (</a:t>
            </a:r>
            <a:r>
              <a:rPr lang="fr-FR" b="1" err="1"/>
              <a:t>work</a:t>
            </a:r>
            <a:r>
              <a:rPr lang="fr-FR" b="1"/>
              <a:t>) plan</a:t>
            </a:r>
          </a:p>
          <a:p>
            <a:r>
              <a:rPr lang="fr-FR" err="1"/>
              <a:t>Why</a:t>
            </a:r>
            <a:r>
              <a:rPr lang="fr-FR"/>
              <a:t>? How? </a:t>
            </a:r>
            <a:r>
              <a:rPr lang="fr-FR" err="1"/>
              <a:t>Who</a:t>
            </a:r>
            <a:r>
              <a:rPr lang="fr-FR"/>
              <a:t>?</a:t>
            </a:r>
          </a:p>
          <a:p>
            <a:r>
              <a:rPr lang="fr-FR" err="1"/>
              <a:t>ToC</a:t>
            </a:r>
            <a:r>
              <a:rPr lang="fr-FR"/>
              <a:t>, </a:t>
            </a:r>
            <a:r>
              <a:rPr lang="fr-FR" b="1"/>
              <a:t>stakeholder  mapping</a:t>
            </a:r>
          </a:p>
        </p:txBody>
      </p:sp>
      <p:sp>
        <p:nvSpPr>
          <p:cNvPr id="6" name="TextBox 5">
            <a:extLst>
              <a:ext uri="{FF2B5EF4-FFF2-40B4-BE49-F238E27FC236}">
                <a16:creationId xmlns:a16="http://schemas.microsoft.com/office/drawing/2014/main" id="{A1E9AB86-EEFD-4567-B0B3-66B46EC703E8}"/>
              </a:ext>
            </a:extLst>
          </p:cNvPr>
          <p:cNvSpPr txBox="1"/>
          <p:nvPr/>
        </p:nvSpPr>
        <p:spPr>
          <a:xfrm>
            <a:off x="6998676" y="2019300"/>
            <a:ext cx="3669324" cy="646331"/>
          </a:xfrm>
          <a:prstGeom prst="rect">
            <a:avLst/>
          </a:prstGeom>
          <a:noFill/>
        </p:spPr>
        <p:txBody>
          <a:bodyPr wrap="square" rtlCol="0">
            <a:spAutoFit/>
          </a:bodyPr>
          <a:lstStyle/>
          <a:p>
            <a:r>
              <a:rPr lang="fr-FR" b="1" err="1"/>
              <a:t>Keeping</a:t>
            </a:r>
            <a:r>
              <a:rPr lang="fr-FR" b="1"/>
              <a:t> </a:t>
            </a:r>
            <a:r>
              <a:rPr lang="fr-FR" b="1" err="1"/>
              <a:t>track</a:t>
            </a:r>
            <a:endParaRPr lang="fr-FR"/>
          </a:p>
          <a:p>
            <a:r>
              <a:rPr lang="fr-FR" err="1"/>
              <a:t>Logging</a:t>
            </a:r>
            <a:r>
              <a:rPr lang="fr-FR"/>
              <a:t> </a:t>
            </a:r>
            <a:r>
              <a:rPr lang="fr-FR" err="1"/>
              <a:t>progress</a:t>
            </a:r>
            <a:r>
              <a:rPr lang="fr-FR"/>
              <a:t> in </a:t>
            </a:r>
            <a:r>
              <a:rPr lang="fr-FR" err="1"/>
              <a:t>logframe</a:t>
            </a:r>
            <a:r>
              <a:rPr lang="fr-FR"/>
              <a:t> </a:t>
            </a:r>
          </a:p>
        </p:txBody>
      </p:sp>
      <p:sp>
        <p:nvSpPr>
          <p:cNvPr id="7" name="TextBox 6">
            <a:extLst>
              <a:ext uri="{FF2B5EF4-FFF2-40B4-BE49-F238E27FC236}">
                <a16:creationId xmlns:a16="http://schemas.microsoft.com/office/drawing/2014/main" id="{009E3441-7BA8-4E14-96CD-1775199C9ED2}"/>
              </a:ext>
            </a:extLst>
          </p:cNvPr>
          <p:cNvSpPr txBox="1"/>
          <p:nvPr/>
        </p:nvSpPr>
        <p:spPr>
          <a:xfrm>
            <a:off x="8229599" y="3348335"/>
            <a:ext cx="2813539" cy="2031325"/>
          </a:xfrm>
          <a:prstGeom prst="rect">
            <a:avLst/>
          </a:prstGeom>
          <a:noFill/>
        </p:spPr>
        <p:txBody>
          <a:bodyPr wrap="square" rtlCol="0">
            <a:spAutoFit/>
          </a:bodyPr>
          <a:lstStyle/>
          <a:p>
            <a:r>
              <a:rPr lang="fr-FR" b="1" err="1"/>
              <a:t>Reflect</a:t>
            </a:r>
            <a:r>
              <a:rPr lang="fr-FR" b="1"/>
              <a:t> </a:t>
            </a:r>
            <a:r>
              <a:rPr lang="fr-FR" err="1"/>
              <a:t>Did</a:t>
            </a:r>
            <a:r>
              <a:rPr lang="fr-FR"/>
              <a:t> </a:t>
            </a:r>
            <a:r>
              <a:rPr lang="fr-FR" err="1"/>
              <a:t>we</a:t>
            </a:r>
            <a:r>
              <a:rPr lang="fr-FR"/>
              <a:t> manage? </a:t>
            </a:r>
          </a:p>
          <a:p>
            <a:r>
              <a:rPr lang="fr-FR"/>
              <a:t>Is </a:t>
            </a:r>
            <a:r>
              <a:rPr lang="fr-FR" err="1"/>
              <a:t>it</a:t>
            </a:r>
            <a:r>
              <a:rPr lang="fr-FR"/>
              <a:t> </a:t>
            </a:r>
            <a:r>
              <a:rPr lang="fr-FR" err="1"/>
              <a:t>useful</a:t>
            </a:r>
            <a:r>
              <a:rPr lang="fr-FR"/>
              <a:t>?</a:t>
            </a:r>
          </a:p>
          <a:p>
            <a:r>
              <a:rPr lang="fr-FR" err="1"/>
              <a:t>Did</a:t>
            </a:r>
            <a:r>
              <a:rPr lang="fr-FR"/>
              <a:t> </a:t>
            </a:r>
            <a:r>
              <a:rPr lang="fr-FR" err="1"/>
              <a:t>it</a:t>
            </a:r>
            <a:r>
              <a:rPr lang="fr-FR"/>
              <a:t> </a:t>
            </a:r>
            <a:r>
              <a:rPr lang="fr-FR" err="1"/>
              <a:t>work</a:t>
            </a:r>
            <a:r>
              <a:rPr lang="fr-FR"/>
              <a:t> / lead to </a:t>
            </a:r>
            <a:r>
              <a:rPr lang="fr-FR" err="1"/>
              <a:t>expected</a:t>
            </a:r>
            <a:r>
              <a:rPr lang="fr-FR"/>
              <a:t> </a:t>
            </a:r>
            <a:r>
              <a:rPr lang="fr-FR" err="1"/>
              <a:t>outcome</a:t>
            </a:r>
            <a:r>
              <a:rPr lang="fr-FR"/>
              <a:t>? </a:t>
            </a:r>
            <a:r>
              <a:rPr lang="fr-FR" err="1"/>
              <a:t>Why</a:t>
            </a:r>
            <a:r>
              <a:rPr lang="fr-FR"/>
              <a:t>, </a:t>
            </a:r>
            <a:r>
              <a:rPr lang="fr-FR" err="1"/>
              <a:t>why</a:t>
            </a:r>
            <a:r>
              <a:rPr lang="fr-FR"/>
              <a:t> not?</a:t>
            </a:r>
          </a:p>
          <a:p>
            <a:r>
              <a:rPr lang="fr-FR" err="1"/>
              <a:t>Did</a:t>
            </a:r>
            <a:r>
              <a:rPr lang="fr-FR"/>
              <a:t> </a:t>
            </a:r>
            <a:r>
              <a:rPr lang="fr-FR" err="1"/>
              <a:t>priorities</a:t>
            </a:r>
            <a:r>
              <a:rPr lang="fr-FR"/>
              <a:t> change? Expectations change</a:t>
            </a:r>
          </a:p>
        </p:txBody>
      </p:sp>
      <p:sp>
        <p:nvSpPr>
          <p:cNvPr id="8" name="TextBox 7">
            <a:extLst>
              <a:ext uri="{FF2B5EF4-FFF2-40B4-BE49-F238E27FC236}">
                <a16:creationId xmlns:a16="http://schemas.microsoft.com/office/drawing/2014/main" id="{92F56A10-5619-4EBA-9B75-0F0427FE47C9}"/>
              </a:ext>
            </a:extLst>
          </p:cNvPr>
          <p:cNvSpPr txBox="1"/>
          <p:nvPr/>
        </p:nvSpPr>
        <p:spPr>
          <a:xfrm>
            <a:off x="4970583" y="5663112"/>
            <a:ext cx="2813539" cy="646331"/>
          </a:xfrm>
          <a:prstGeom prst="rect">
            <a:avLst/>
          </a:prstGeom>
          <a:noFill/>
        </p:spPr>
        <p:txBody>
          <a:bodyPr wrap="square" rtlCol="0">
            <a:spAutoFit/>
          </a:bodyPr>
          <a:lstStyle/>
          <a:p>
            <a:pPr algn="ctr"/>
            <a:r>
              <a:rPr lang="fr-FR"/>
              <a:t>Update, </a:t>
            </a:r>
            <a:r>
              <a:rPr lang="fr-FR" err="1"/>
              <a:t>review</a:t>
            </a:r>
            <a:r>
              <a:rPr lang="fr-FR"/>
              <a:t> and </a:t>
            </a:r>
            <a:r>
              <a:rPr lang="fr-FR" err="1"/>
              <a:t>adjust</a:t>
            </a:r>
            <a:r>
              <a:rPr lang="fr-FR"/>
              <a:t> to new setting. </a:t>
            </a:r>
          </a:p>
        </p:txBody>
      </p:sp>
      <p:sp>
        <p:nvSpPr>
          <p:cNvPr id="10" name="TextBox 9">
            <a:extLst>
              <a:ext uri="{FF2B5EF4-FFF2-40B4-BE49-F238E27FC236}">
                <a16:creationId xmlns:a16="http://schemas.microsoft.com/office/drawing/2014/main" id="{1F92DCA1-8850-49A0-99A4-407237457E6D}"/>
              </a:ext>
            </a:extLst>
          </p:cNvPr>
          <p:cNvSpPr txBox="1"/>
          <p:nvPr/>
        </p:nvSpPr>
        <p:spPr>
          <a:xfrm>
            <a:off x="9687170" y="1937866"/>
            <a:ext cx="1777998" cy="369332"/>
          </a:xfrm>
          <a:prstGeom prst="rect">
            <a:avLst/>
          </a:prstGeom>
          <a:noFill/>
        </p:spPr>
        <p:txBody>
          <a:bodyPr wrap="square" rtlCol="0">
            <a:spAutoFit/>
          </a:bodyPr>
          <a:lstStyle/>
          <a:p>
            <a:r>
              <a:rPr lang="fr-FR" b="1"/>
              <a:t>#7.3 and #7.4</a:t>
            </a:r>
          </a:p>
        </p:txBody>
      </p:sp>
      <p:sp>
        <p:nvSpPr>
          <p:cNvPr id="11" name="TextBox 10">
            <a:extLst>
              <a:ext uri="{FF2B5EF4-FFF2-40B4-BE49-F238E27FC236}">
                <a16:creationId xmlns:a16="http://schemas.microsoft.com/office/drawing/2014/main" id="{14F34A5B-0883-46A4-8493-DEFF10694F6F}"/>
              </a:ext>
            </a:extLst>
          </p:cNvPr>
          <p:cNvSpPr txBox="1"/>
          <p:nvPr/>
        </p:nvSpPr>
        <p:spPr>
          <a:xfrm>
            <a:off x="2195575" y="5705817"/>
            <a:ext cx="1308098" cy="369332"/>
          </a:xfrm>
          <a:prstGeom prst="rect">
            <a:avLst/>
          </a:prstGeom>
          <a:noFill/>
        </p:spPr>
        <p:txBody>
          <a:bodyPr wrap="square" rtlCol="0">
            <a:spAutoFit/>
          </a:bodyPr>
          <a:lstStyle/>
          <a:p>
            <a:r>
              <a:rPr lang="fr-FR" b="1"/>
              <a:t>#1.5</a:t>
            </a:r>
          </a:p>
        </p:txBody>
      </p:sp>
      <p:sp>
        <p:nvSpPr>
          <p:cNvPr id="12" name="TextBox 11">
            <a:extLst>
              <a:ext uri="{FF2B5EF4-FFF2-40B4-BE49-F238E27FC236}">
                <a16:creationId xmlns:a16="http://schemas.microsoft.com/office/drawing/2014/main" id="{B2E62DB7-5935-4A82-8627-846C3A34371D}"/>
              </a:ext>
            </a:extLst>
          </p:cNvPr>
          <p:cNvSpPr txBox="1"/>
          <p:nvPr/>
        </p:nvSpPr>
        <p:spPr>
          <a:xfrm>
            <a:off x="-213894" y="5232450"/>
            <a:ext cx="2953067" cy="461665"/>
          </a:xfrm>
          <a:prstGeom prst="rect">
            <a:avLst/>
          </a:prstGeom>
          <a:noFill/>
        </p:spPr>
        <p:txBody>
          <a:bodyPr wrap="square" rtlCol="0">
            <a:spAutoFit/>
          </a:bodyPr>
          <a:lstStyle/>
          <a:p>
            <a:pPr algn="r"/>
            <a:r>
              <a:rPr lang="en-GB" sz="2400" b="1">
                <a:solidFill>
                  <a:srgbClr val="C00000"/>
                </a:solidFill>
              </a:rPr>
              <a:t>Work plan</a:t>
            </a:r>
          </a:p>
        </p:txBody>
      </p:sp>
      <p:sp>
        <p:nvSpPr>
          <p:cNvPr id="13" name="TextBox 12">
            <a:extLst>
              <a:ext uri="{FF2B5EF4-FFF2-40B4-BE49-F238E27FC236}">
                <a16:creationId xmlns:a16="http://schemas.microsoft.com/office/drawing/2014/main" id="{01E1E95F-634D-4862-A275-CD731F8DD529}"/>
              </a:ext>
            </a:extLst>
          </p:cNvPr>
          <p:cNvSpPr txBox="1"/>
          <p:nvPr/>
        </p:nvSpPr>
        <p:spPr>
          <a:xfrm>
            <a:off x="7934632" y="1447626"/>
            <a:ext cx="3538327" cy="461665"/>
          </a:xfrm>
          <a:prstGeom prst="rect">
            <a:avLst/>
          </a:prstGeom>
          <a:noFill/>
        </p:spPr>
        <p:txBody>
          <a:bodyPr wrap="square" rtlCol="0">
            <a:spAutoFit/>
          </a:bodyPr>
          <a:lstStyle/>
          <a:p>
            <a:pPr algn="r"/>
            <a:r>
              <a:rPr lang="en-GB" sz="2400" b="1">
                <a:solidFill>
                  <a:srgbClr val="C00000"/>
                </a:solidFill>
              </a:rPr>
              <a:t>Outcomes and impact</a:t>
            </a:r>
          </a:p>
        </p:txBody>
      </p:sp>
    </p:spTree>
    <p:extLst>
      <p:ext uri="{BB962C8B-B14F-4D97-AF65-F5344CB8AC3E}">
        <p14:creationId xmlns:p14="http://schemas.microsoft.com/office/powerpoint/2010/main" val="375305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Graphic spid="4" grpId="0">
        <p:bldAsOne/>
      </p:bldGraphic>
      <p:bldP spid="5" grpId="0"/>
      <p:bldP spid="6" grpId="0"/>
      <p:bldP spid="7" grpId="0"/>
      <p:bldP spid="8" grpId="0"/>
      <p:bldP spid="10" grpId="0"/>
      <p:bldP spid="11" grpId="0"/>
      <p:bldP spid="1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2A857-0E81-4744-B811-278410AA0AD9}"/>
              </a:ext>
            </a:extLst>
          </p:cNvPr>
          <p:cNvSpPr>
            <a:spLocks noGrp="1"/>
          </p:cNvSpPr>
          <p:nvPr>
            <p:ph type="title"/>
          </p:nvPr>
        </p:nvSpPr>
        <p:spPr/>
        <p:txBody>
          <a:bodyPr/>
          <a:lstStyle/>
          <a:p>
            <a:r>
              <a:rPr lang="en-GB"/>
              <a:t>Objectives  </a:t>
            </a:r>
          </a:p>
        </p:txBody>
      </p:sp>
      <p:sp>
        <p:nvSpPr>
          <p:cNvPr id="3" name="Content Placeholder 2">
            <a:extLst>
              <a:ext uri="{FF2B5EF4-FFF2-40B4-BE49-F238E27FC236}">
                <a16:creationId xmlns:a16="http://schemas.microsoft.com/office/drawing/2014/main" id="{687238A6-EB58-45E4-B8CC-EE97AF0239EB}"/>
              </a:ext>
            </a:extLst>
          </p:cNvPr>
          <p:cNvSpPr>
            <a:spLocks noGrp="1"/>
          </p:cNvSpPr>
          <p:nvPr>
            <p:ph idx="1"/>
          </p:nvPr>
        </p:nvSpPr>
        <p:spPr>
          <a:xfrm>
            <a:off x="642811" y="2019792"/>
            <a:ext cx="4678489" cy="3581400"/>
          </a:xfrm>
        </p:spPr>
        <p:txBody>
          <a:bodyPr>
            <a:normAutofit fontScale="92500" lnSpcReduction="20000"/>
          </a:bodyPr>
          <a:lstStyle/>
          <a:p>
            <a:r>
              <a:rPr lang="en-GB"/>
              <a:t>What the aim and goal is</a:t>
            </a:r>
          </a:p>
          <a:p>
            <a:r>
              <a:rPr lang="en-GB"/>
              <a:t>Has link to national priority</a:t>
            </a:r>
          </a:p>
          <a:p>
            <a:r>
              <a:rPr lang="en-GB"/>
              <a:t>To achieve objective, need several outcomes.</a:t>
            </a:r>
          </a:p>
          <a:p>
            <a:r>
              <a:rPr lang="en-GB" b="1"/>
              <a:t>Outcomes is what EITI can influence directly</a:t>
            </a:r>
          </a:p>
          <a:p>
            <a:r>
              <a:rPr lang="en-GB"/>
              <a:t>One outcome is achieved through a collection of outputs</a:t>
            </a:r>
          </a:p>
          <a:p>
            <a:r>
              <a:rPr lang="en-GB"/>
              <a:t>To get outputs, you need activities</a:t>
            </a:r>
          </a:p>
          <a:p>
            <a:r>
              <a:rPr lang="en-GB"/>
              <a:t>To carry those out, you need to be resourced (input).</a:t>
            </a:r>
          </a:p>
        </p:txBody>
      </p:sp>
      <p:graphicFrame>
        <p:nvGraphicFramePr>
          <p:cNvPr id="5" name="Content Placeholder 4">
            <a:extLst>
              <a:ext uri="{FF2B5EF4-FFF2-40B4-BE49-F238E27FC236}">
                <a16:creationId xmlns:a16="http://schemas.microsoft.com/office/drawing/2014/main" id="{52CD6A90-9741-4E59-8CC6-EEB39A0D778F}"/>
              </a:ext>
            </a:extLst>
          </p:cNvPr>
          <p:cNvGraphicFramePr>
            <a:graphicFrameLocks noGrp="1"/>
          </p:cNvGraphicFramePr>
          <p:nvPr>
            <p:ph idx="10"/>
            <p:extLst>
              <p:ext uri="{D42A27DB-BD31-4B8C-83A1-F6EECF244321}">
                <p14:modId xmlns:p14="http://schemas.microsoft.com/office/powerpoint/2010/main" val="2367424061"/>
              </p:ext>
            </p:extLst>
          </p:nvPr>
        </p:nvGraphicFramePr>
        <p:xfrm>
          <a:off x="5199187" y="787009"/>
          <a:ext cx="5337175"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FCEF3F59-9BB8-40EB-AB67-CA80C4C1FB04}"/>
              </a:ext>
            </a:extLst>
          </p:cNvPr>
          <p:cNvSpPr txBox="1"/>
          <p:nvPr/>
        </p:nvSpPr>
        <p:spPr>
          <a:xfrm>
            <a:off x="5199186" y="4521543"/>
            <a:ext cx="5337175" cy="1477328"/>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GB" b="1">
                <a:solidFill>
                  <a:srgbClr val="FFFFFF"/>
                </a:solidFill>
              </a:rPr>
              <a:t>Inputs</a:t>
            </a:r>
            <a:r>
              <a:rPr lang="en-GB">
                <a:solidFill>
                  <a:srgbClr val="FFFFFF"/>
                </a:solidFill>
              </a:rPr>
              <a:t> –</a:t>
            </a:r>
            <a:br>
              <a:rPr lang="en-GB">
                <a:solidFill>
                  <a:srgbClr val="FFFFFF"/>
                </a:solidFill>
              </a:rPr>
            </a:br>
            <a:r>
              <a:rPr lang="en-GB">
                <a:solidFill>
                  <a:srgbClr val="FFFFFF"/>
                </a:solidFill>
              </a:rPr>
              <a:t> from MSG, national Secretariat, reporting entities (their time reporting and reviewing disclosures), oversight institutions, development partners, int. Secretariat support, Independent Administrator… </a:t>
            </a:r>
          </a:p>
        </p:txBody>
      </p:sp>
    </p:spTree>
    <p:extLst>
      <p:ext uri="{BB962C8B-B14F-4D97-AF65-F5344CB8AC3E}">
        <p14:creationId xmlns:p14="http://schemas.microsoft.com/office/powerpoint/2010/main" val="110979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0DB6602-549D-44DB-8900-792A90D783E3}"/>
              </a:ext>
            </a:extLst>
          </p:cNvPr>
          <p:cNvSpPr/>
          <p:nvPr/>
        </p:nvSpPr>
        <p:spPr>
          <a:xfrm>
            <a:off x="457200" y="4724400"/>
            <a:ext cx="11455400" cy="1689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0D3CCC9-37DD-44AA-81AA-09F8345E7032}"/>
              </a:ext>
            </a:extLst>
          </p:cNvPr>
          <p:cNvSpPr>
            <a:spLocks noGrp="1"/>
          </p:cNvSpPr>
          <p:nvPr>
            <p:ph type="title"/>
          </p:nvPr>
        </p:nvSpPr>
        <p:spPr/>
        <p:txBody>
          <a:bodyPr/>
          <a:lstStyle/>
          <a:p>
            <a:r>
              <a:rPr lang="en-GB"/>
              <a:t>Building a work plan for monitoring impact </a:t>
            </a:r>
          </a:p>
        </p:txBody>
      </p:sp>
      <p:sp>
        <p:nvSpPr>
          <p:cNvPr id="3" name="Content Placeholder 2">
            <a:extLst>
              <a:ext uri="{FF2B5EF4-FFF2-40B4-BE49-F238E27FC236}">
                <a16:creationId xmlns:a16="http://schemas.microsoft.com/office/drawing/2014/main" id="{DE180D90-40AA-47B2-9D53-8FFDEB76F429}"/>
              </a:ext>
            </a:extLst>
          </p:cNvPr>
          <p:cNvSpPr>
            <a:spLocks noGrp="1"/>
          </p:cNvSpPr>
          <p:nvPr>
            <p:ph idx="1"/>
          </p:nvPr>
        </p:nvSpPr>
        <p:spPr>
          <a:xfrm>
            <a:off x="642811" y="2019792"/>
            <a:ext cx="5349279" cy="4495308"/>
          </a:xfrm>
        </p:spPr>
        <p:txBody>
          <a:bodyPr>
            <a:normAutofit/>
          </a:bodyPr>
          <a:lstStyle/>
          <a:p>
            <a:r>
              <a:rPr lang="en-GB"/>
              <a:t>To show impact, you need to show </a:t>
            </a:r>
            <a:r>
              <a:rPr lang="en-GB" u="sng"/>
              <a:t>outcomes</a:t>
            </a:r>
          </a:p>
          <a:p>
            <a:r>
              <a:rPr lang="en-GB"/>
              <a:t>SMART objectives and activities</a:t>
            </a:r>
          </a:p>
          <a:p>
            <a:pPr marL="0" indent="0">
              <a:buNone/>
            </a:pPr>
            <a:r>
              <a:rPr lang="en-US" b="1"/>
              <a:t>Specific, Measurable, Achievable, Relevant, Time-bound </a:t>
            </a:r>
          </a:p>
          <a:p>
            <a:r>
              <a:rPr lang="en-GB"/>
              <a:t>If specific and measurable, then you can define and track success, impact</a:t>
            </a:r>
          </a:p>
          <a:p>
            <a:endParaRPr lang="en-GB"/>
          </a:p>
          <a:p>
            <a:r>
              <a:rPr lang="en-GB" b="1"/>
              <a:t>Work plan: </a:t>
            </a:r>
            <a:br>
              <a:rPr lang="en-GB" b="1"/>
            </a:br>
            <a:r>
              <a:rPr lang="en-GB"/>
              <a:t>specific about resource needs, commitment to what, when and who. </a:t>
            </a:r>
            <a:br>
              <a:rPr lang="en-GB"/>
            </a:br>
            <a:r>
              <a:rPr lang="en-GB"/>
              <a:t>Basic accountability tool. </a:t>
            </a:r>
          </a:p>
        </p:txBody>
      </p:sp>
      <p:sp>
        <p:nvSpPr>
          <p:cNvPr id="4" name="Content Placeholder 3">
            <a:extLst>
              <a:ext uri="{FF2B5EF4-FFF2-40B4-BE49-F238E27FC236}">
                <a16:creationId xmlns:a16="http://schemas.microsoft.com/office/drawing/2014/main" id="{022F6E76-7075-4BE1-88A2-3C0D49450FE0}"/>
              </a:ext>
            </a:extLst>
          </p:cNvPr>
          <p:cNvSpPr>
            <a:spLocks noGrp="1"/>
          </p:cNvSpPr>
          <p:nvPr>
            <p:ph idx="10"/>
          </p:nvPr>
        </p:nvSpPr>
        <p:spPr>
          <a:xfrm>
            <a:off x="6212340" y="2019792"/>
            <a:ext cx="5700259" cy="4952508"/>
          </a:xfrm>
        </p:spPr>
        <p:txBody>
          <a:bodyPr>
            <a:normAutofit/>
          </a:bodyPr>
          <a:lstStyle/>
          <a:p>
            <a:r>
              <a:rPr lang="en-GB" b="1"/>
              <a:t>Monitor</a:t>
            </a:r>
            <a:r>
              <a:rPr lang="en-GB"/>
              <a:t>: measure regularly.</a:t>
            </a:r>
          </a:p>
          <a:p>
            <a:r>
              <a:rPr lang="en-GB" b="1"/>
              <a:t>Evaluate</a:t>
            </a:r>
            <a:r>
              <a:rPr lang="en-GB"/>
              <a:t>: Did we meet the benchmark?</a:t>
            </a:r>
          </a:p>
          <a:p>
            <a:r>
              <a:rPr lang="en-GB" b="1"/>
              <a:t>Learn</a:t>
            </a:r>
            <a:r>
              <a:rPr lang="en-GB"/>
              <a:t>: Why did we achieve what we wanted to? Why didn’t we for other outcomes? </a:t>
            </a:r>
            <a:r>
              <a:rPr lang="en-GB">
                <a:sym typeface="Wingdings" panose="05000000000000000000" pitchFamily="2" charset="2"/>
              </a:rPr>
              <a:t> helps adapt, improve over time</a:t>
            </a:r>
            <a:endParaRPr lang="en-GB"/>
          </a:p>
          <a:p>
            <a:endParaRPr lang="en-GB"/>
          </a:p>
          <a:p>
            <a:endParaRPr lang="en-GB"/>
          </a:p>
          <a:p>
            <a:r>
              <a:rPr lang="en-GB" b="1"/>
              <a:t>Monitoring, evaluation and learning framework: </a:t>
            </a:r>
            <a:br>
              <a:rPr lang="en-GB" b="1"/>
            </a:br>
            <a:r>
              <a:rPr lang="en-GB"/>
              <a:t>track indicators over time, accountability towards MSG, reporting entities, the public and government. Data driven, impartial, evidence</a:t>
            </a:r>
          </a:p>
        </p:txBody>
      </p:sp>
    </p:spTree>
    <p:extLst>
      <p:ext uri="{BB962C8B-B14F-4D97-AF65-F5344CB8AC3E}">
        <p14:creationId xmlns:p14="http://schemas.microsoft.com/office/powerpoint/2010/main" val="11181616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2DAC8-DD8F-4A7B-86CC-D5048DF84FF2}"/>
              </a:ext>
            </a:extLst>
          </p:cNvPr>
          <p:cNvSpPr>
            <a:spLocks noGrp="1"/>
          </p:cNvSpPr>
          <p:nvPr>
            <p:ph type="title"/>
          </p:nvPr>
        </p:nvSpPr>
        <p:spPr/>
        <p:txBody>
          <a:bodyPr/>
          <a:lstStyle/>
          <a:p>
            <a:r>
              <a:rPr lang="nb-NO"/>
              <a:t>SMART design</a:t>
            </a:r>
          </a:p>
        </p:txBody>
      </p:sp>
      <p:sp>
        <p:nvSpPr>
          <p:cNvPr id="3" name="Content Placeholder 2">
            <a:extLst>
              <a:ext uri="{FF2B5EF4-FFF2-40B4-BE49-F238E27FC236}">
                <a16:creationId xmlns:a16="http://schemas.microsoft.com/office/drawing/2014/main" id="{B58EDEBE-F1A8-4151-8091-E4F114B0F907}"/>
              </a:ext>
            </a:extLst>
          </p:cNvPr>
          <p:cNvSpPr>
            <a:spLocks noGrp="1"/>
          </p:cNvSpPr>
          <p:nvPr>
            <p:ph idx="1"/>
          </p:nvPr>
        </p:nvSpPr>
        <p:spPr>
          <a:xfrm>
            <a:off x="642813" y="2019792"/>
            <a:ext cx="5649703" cy="3581400"/>
          </a:xfrm>
        </p:spPr>
        <p:txBody>
          <a:bodyPr>
            <a:normAutofit fontScale="92500" lnSpcReduction="10000"/>
          </a:bodyPr>
          <a:lstStyle/>
          <a:p>
            <a:pPr lvl="0"/>
            <a:r>
              <a:rPr lang="en-US" b="1"/>
              <a:t>Specific, Measurable, Achievable, Relevant, Time-bound </a:t>
            </a:r>
          </a:p>
          <a:p>
            <a:pPr lvl="0"/>
            <a:r>
              <a:rPr lang="en-US">
                <a:sym typeface="Wingdings" panose="05000000000000000000" pitchFamily="2" charset="2"/>
              </a:rPr>
              <a:t>How achieve objectives?</a:t>
            </a:r>
          </a:p>
          <a:p>
            <a:pPr lvl="0"/>
            <a:r>
              <a:rPr lang="en-US">
                <a:sym typeface="Wingdings" panose="05000000000000000000" pitchFamily="2" charset="2"/>
              </a:rPr>
              <a:t>Split into activities that have clear outcomes, measurable, costed. </a:t>
            </a:r>
          </a:p>
          <a:p>
            <a:pPr lvl="0"/>
            <a:r>
              <a:rPr lang="en-US">
                <a:sym typeface="Wingdings" panose="05000000000000000000" pitchFamily="2" charset="2"/>
              </a:rPr>
              <a:t>Example T&amp;T</a:t>
            </a:r>
          </a:p>
          <a:p>
            <a:pPr lvl="1"/>
            <a:r>
              <a:rPr lang="en-US">
                <a:sym typeface="Wingdings" panose="05000000000000000000" pitchFamily="2" charset="2"/>
              </a:rPr>
              <a:t>T&amp;T providing objective, rationale, activity, outcomes, time, cost.</a:t>
            </a:r>
          </a:p>
          <a:p>
            <a:pPr lvl="1"/>
            <a:r>
              <a:rPr lang="en-US">
                <a:sym typeface="Wingdings" panose="05000000000000000000" pitchFamily="2" charset="2"/>
              </a:rPr>
              <a:t>Clearly written</a:t>
            </a:r>
          </a:p>
          <a:p>
            <a:pPr lvl="1"/>
            <a:r>
              <a:rPr lang="en-US">
                <a:highlight>
                  <a:srgbClr val="FFFF00"/>
                </a:highlight>
                <a:sym typeface="Wingdings" panose="05000000000000000000" pitchFamily="2" charset="2"/>
              </a:rPr>
              <a:t>Indicate responsible person / entity for action</a:t>
            </a:r>
          </a:p>
          <a:p>
            <a:pPr lvl="1"/>
            <a:endParaRPr lang="en-US">
              <a:sym typeface="Wingdings" panose="05000000000000000000" pitchFamily="2" charset="2"/>
            </a:endParaRPr>
          </a:p>
        </p:txBody>
      </p:sp>
      <p:pic>
        <p:nvPicPr>
          <p:cNvPr id="4" name="Picture 3">
            <a:extLst>
              <a:ext uri="{FF2B5EF4-FFF2-40B4-BE49-F238E27FC236}">
                <a16:creationId xmlns:a16="http://schemas.microsoft.com/office/drawing/2014/main" id="{72A5E36B-1C0A-4C31-9169-2C7C5ED0AF02}"/>
              </a:ext>
            </a:extLst>
          </p:cNvPr>
          <p:cNvPicPr>
            <a:picLocks noChangeAspect="1"/>
          </p:cNvPicPr>
          <p:nvPr/>
        </p:nvPicPr>
        <p:blipFill>
          <a:blip r:embed="rId2"/>
          <a:stretch>
            <a:fillRect/>
          </a:stretch>
        </p:blipFill>
        <p:spPr>
          <a:xfrm>
            <a:off x="6189956" y="162426"/>
            <a:ext cx="8285218" cy="6533147"/>
          </a:xfrm>
          <a:prstGeom prst="rect">
            <a:avLst/>
          </a:prstGeom>
        </p:spPr>
      </p:pic>
      <p:sp>
        <p:nvSpPr>
          <p:cNvPr id="5" name="Speech Bubble: Rectangle 4">
            <a:extLst>
              <a:ext uri="{FF2B5EF4-FFF2-40B4-BE49-F238E27FC236}">
                <a16:creationId xmlns:a16="http://schemas.microsoft.com/office/drawing/2014/main" id="{6A1A4533-0A53-4793-A603-D6A857E1502B}"/>
              </a:ext>
            </a:extLst>
          </p:cNvPr>
          <p:cNvSpPr/>
          <p:nvPr/>
        </p:nvSpPr>
        <p:spPr>
          <a:xfrm>
            <a:off x="9351390" y="1649691"/>
            <a:ext cx="2197175" cy="443060"/>
          </a:xfrm>
          <a:prstGeom prst="wedgeRectCallout">
            <a:avLst>
              <a:gd name="adj1" fmla="val -73605"/>
              <a:gd name="adj2" fmla="val -545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a:t>Objective</a:t>
            </a:r>
          </a:p>
        </p:txBody>
      </p:sp>
      <p:sp>
        <p:nvSpPr>
          <p:cNvPr id="6" name="Speech Bubble: Rectangle 5">
            <a:extLst>
              <a:ext uri="{FF2B5EF4-FFF2-40B4-BE49-F238E27FC236}">
                <a16:creationId xmlns:a16="http://schemas.microsoft.com/office/drawing/2014/main" id="{BA104FBB-5033-40D8-879B-35FEF217DF52}"/>
              </a:ext>
            </a:extLst>
          </p:cNvPr>
          <p:cNvSpPr/>
          <p:nvPr/>
        </p:nvSpPr>
        <p:spPr>
          <a:xfrm>
            <a:off x="9285257" y="3510886"/>
            <a:ext cx="2197175" cy="443060"/>
          </a:xfrm>
          <a:prstGeom prst="wedgeRectCallout">
            <a:avLst>
              <a:gd name="adj1" fmla="val -73605"/>
              <a:gd name="adj2" fmla="val -545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a:t>Rationale</a:t>
            </a:r>
          </a:p>
        </p:txBody>
      </p:sp>
      <p:sp>
        <p:nvSpPr>
          <p:cNvPr id="7" name="Speech Bubble: Rectangle 6">
            <a:extLst>
              <a:ext uri="{FF2B5EF4-FFF2-40B4-BE49-F238E27FC236}">
                <a16:creationId xmlns:a16="http://schemas.microsoft.com/office/drawing/2014/main" id="{8303F10E-747D-4532-A59F-E6A2FB821CFF}"/>
              </a:ext>
            </a:extLst>
          </p:cNvPr>
          <p:cNvSpPr/>
          <p:nvPr/>
        </p:nvSpPr>
        <p:spPr>
          <a:xfrm>
            <a:off x="8985171" y="6267626"/>
            <a:ext cx="2197175" cy="443060"/>
          </a:xfrm>
          <a:prstGeom prst="wedgeRectCallout">
            <a:avLst>
              <a:gd name="adj1" fmla="val -73605"/>
              <a:gd name="adj2" fmla="val -545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a:t>Activity</a:t>
            </a:r>
          </a:p>
        </p:txBody>
      </p:sp>
    </p:spTree>
    <p:extLst>
      <p:ext uri="{BB962C8B-B14F-4D97-AF65-F5344CB8AC3E}">
        <p14:creationId xmlns:p14="http://schemas.microsoft.com/office/powerpoint/2010/main" val="39107057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4ED41-C2DB-43E9-96E5-271508BC7B7F}"/>
              </a:ext>
            </a:extLst>
          </p:cNvPr>
          <p:cNvSpPr>
            <a:spLocks noGrp="1"/>
          </p:cNvSpPr>
          <p:nvPr>
            <p:ph type="title"/>
          </p:nvPr>
        </p:nvSpPr>
        <p:spPr/>
        <p:txBody>
          <a:bodyPr/>
          <a:lstStyle/>
          <a:p>
            <a:r>
              <a:rPr lang="fr-FR"/>
              <a:t>How </a:t>
            </a:r>
            <a:r>
              <a:rPr lang="fr-FR" err="1"/>
              <a:t>work</a:t>
            </a:r>
            <a:r>
              <a:rPr lang="fr-FR"/>
              <a:t> plan relates to MEL</a:t>
            </a:r>
          </a:p>
        </p:txBody>
      </p:sp>
      <p:graphicFrame>
        <p:nvGraphicFramePr>
          <p:cNvPr id="4" name="Content Placeholder 3">
            <a:extLst>
              <a:ext uri="{FF2B5EF4-FFF2-40B4-BE49-F238E27FC236}">
                <a16:creationId xmlns:a16="http://schemas.microsoft.com/office/drawing/2014/main" id="{1E5EB4B5-0962-4B54-9E42-E1DB49EA66EC}"/>
              </a:ext>
            </a:extLst>
          </p:cNvPr>
          <p:cNvGraphicFramePr>
            <a:graphicFrameLocks noGrp="1"/>
          </p:cNvGraphicFramePr>
          <p:nvPr>
            <p:ph idx="1"/>
          </p:nvPr>
        </p:nvGraphicFramePr>
        <p:xfrm>
          <a:off x="642812" y="2198726"/>
          <a:ext cx="4500688" cy="3464280"/>
        </p:xfrm>
        <a:graphic>
          <a:graphicData uri="http://schemas.openxmlformats.org/drawingml/2006/table">
            <a:tbl>
              <a:tblPr firstRow="1" bandRow="1">
                <a:tableStyleId>{5940675A-B579-460E-94D1-54222C63F5DA}</a:tableStyleId>
              </a:tblPr>
              <a:tblGrid>
                <a:gridCol w="1125172">
                  <a:extLst>
                    <a:ext uri="{9D8B030D-6E8A-4147-A177-3AD203B41FA5}">
                      <a16:colId xmlns:a16="http://schemas.microsoft.com/office/drawing/2014/main" val="3273507867"/>
                    </a:ext>
                  </a:extLst>
                </a:gridCol>
                <a:gridCol w="1125172">
                  <a:extLst>
                    <a:ext uri="{9D8B030D-6E8A-4147-A177-3AD203B41FA5}">
                      <a16:colId xmlns:a16="http://schemas.microsoft.com/office/drawing/2014/main" val="913614110"/>
                    </a:ext>
                  </a:extLst>
                </a:gridCol>
                <a:gridCol w="1125172">
                  <a:extLst>
                    <a:ext uri="{9D8B030D-6E8A-4147-A177-3AD203B41FA5}">
                      <a16:colId xmlns:a16="http://schemas.microsoft.com/office/drawing/2014/main" val="2258831863"/>
                    </a:ext>
                  </a:extLst>
                </a:gridCol>
                <a:gridCol w="1125172">
                  <a:extLst>
                    <a:ext uri="{9D8B030D-6E8A-4147-A177-3AD203B41FA5}">
                      <a16:colId xmlns:a16="http://schemas.microsoft.com/office/drawing/2014/main" val="2698571889"/>
                    </a:ext>
                  </a:extLst>
                </a:gridCol>
              </a:tblGrid>
              <a:tr h="433035">
                <a:tc>
                  <a:txBody>
                    <a:bodyPr/>
                    <a:lstStyle/>
                    <a:p>
                      <a:r>
                        <a:rPr lang="fr-FR" sz="1400"/>
                        <a:t>Inputs</a:t>
                      </a:r>
                    </a:p>
                  </a:txBody>
                  <a:tcPr>
                    <a:solidFill>
                      <a:srgbClr val="808080"/>
                    </a:solidFill>
                  </a:tcPr>
                </a:tc>
                <a:tc>
                  <a:txBody>
                    <a:bodyPr/>
                    <a:lstStyle/>
                    <a:p>
                      <a:r>
                        <a:rPr lang="fr-FR" sz="1400" err="1"/>
                        <a:t>Activities</a:t>
                      </a:r>
                      <a:endParaRPr lang="fr-FR" sz="1400"/>
                    </a:p>
                  </a:txBody>
                  <a:tcPr>
                    <a:solidFill>
                      <a:srgbClr val="B2B2B2"/>
                    </a:solidFill>
                  </a:tcPr>
                </a:tc>
                <a:tc>
                  <a:txBody>
                    <a:bodyPr/>
                    <a:lstStyle/>
                    <a:p>
                      <a:r>
                        <a:rPr lang="fr-FR" sz="1400"/>
                        <a:t>Outputs</a:t>
                      </a:r>
                    </a:p>
                  </a:txBody>
                  <a:tcPr>
                    <a:solidFill>
                      <a:srgbClr val="DDDDDD"/>
                    </a:solidFill>
                  </a:tcPr>
                </a:tc>
                <a:tc>
                  <a:txBody>
                    <a:bodyPr/>
                    <a:lstStyle/>
                    <a:p>
                      <a:r>
                        <a:rPr lang="fr-FR" sz="1400" err="1"/>
                        <a:t>Outcomes</a:t>
                      </a:r>
                      <a:endParaRPr lang="fr-FR" sz="1400"/>
                    </a:p>
                  </a:txBody>
                  <a:tcPr/>
                </a:tc>
                <a:extLst>
                  <a:ext uri="{0D108BD9-81ED-4DB2-BD59-A6C34878D82A}">
                    <a16:rowId xmlns:a16="http://schemas.microsoft.com/office/drawing/2014/main" val="738549135"/>
                  </a:ext>
                </a:extLst>
              </a:tr>
              <a:tr h="433035">
                <a:tc rowSpan="7">
                  <a:txBody>
                    <a:bodyPr/>
                    <a:lstStyle/>
                    <a:p>
                      <a:r>
                        <a:rPr lang="fr-FR" sz="1400"/>
                        <a:t>Sec staff</a:t>
                      </a:r>
                    </a:p>
                    <a:p>
                      <a:endParaRPr lang="fr-FR" sz="1400"/>
                    </a:p>
                    <a:p>
                      <a:r>
                        <a:rPr lang="fr-FR" sz="1400"/>
                        <a:t>Stakeholder meetings</a:t>
                      </a:r>
                    </a:p>
                  </a:txBody>
                  <a:tcPr>
                    <a:solidFill>
                      <a:srgbClr val="808080"/>
                    </a:solidFill>
                  </a:tcPr>
                </a:tc>
                <a:tc>
                  <a:txBody>
                    <a:bodyPr/>
                    <a:lstStyle/>
                    <a:p>
                      <a:endParaRPr lang="fr-FR" sz="1400"/>
                    </a:p>
                  </a:txBody>
                  <a:tcPr>
                    <a:solidFill>
                      <a:srgbClr val="B2B2B2"/>
                    </a:solidFill>
                  </a:tcPr>
                </a:tc>
                <a:tc>
                  <a:txBody>
                    <a:bodyPr/>
                    <a:lstStyle/>
                    <a:p>
                      <a:endParaRPr lang="fr-FR" sz="1400"/>
                    </a:p>
                  </a:txBody>
                  <a:tcPr>
                    <a:solidFill>
                      <a:srgbClr val="DDDDDD"/>
                    </a:solidFill>
                  </a:tcPr>
                </a:tc>
                <a:tc rowSpan="2">
                  <a:txBody>
                    <a:bodyPr/>
                    <a:lstStyle/>
                    <a:p>
                      <a:endParaRPr lang="fr-FR" sz="1400"/>
                    </a:p>
                  </a:txBody>
                  <a:tcPr/>
                </a:tc>
                <a:extLst>
                  <a:ext uri="{0D108BD9-81ED-4DB2-BD59-A6C34878D82A}">
                    <a16:rowId xmlns:a16="http://schemas.microsoft.com/office/drawing/2014/main" val="3568022756"/>
                  </a:ext>
                </a:extLst>
              </a:tr>
              <a:tr h="433035">
                <a:tc vMerge="1">
                  <a:txBody>
                    <a:bodyPr/>
                    <a:lstStyle/>
                    <a:p>
                      <a:endParaRPr lang="fr-FR"/>
                    </a:p>
                  </a:txBody>
                  <a:tcPr/>
                </a:tc>
                <a:tc>
                  <a:txBody>
                    <a:bodyPr/>
                    <a:lstStyle/>
                    <a:p>
                      <a:endParaRPr lang="fr-FR" sz="1400"/>
                    </a:p>
                  </a:txBody>
                  <a:tcPr>
                    <a:solidFill>
                      <a:srgbClr val="B2B2B2"/>
                    </a:solidFill>
                  </a:tcPr>
                </a:tc>
                <a:tc>
                  <a:txBody>
                    <a:bodyPr/>
                    <a:lstStyle/>
                    <a:p>
                      <a:endParaRPr lang="fr-FR" sz="1400"/>
                    </a:p>
                  </a:txBody>
                  <a:tcPr>
                    <a:solidFill>
                      <a:srgbClr val="DDDDDD"/>
                    </a:solidFill>
                  </a:tcPr>
                </a:tc>
                <a:tc vMerge="1">
                  <a:txBody>
                    <a:bodyPr/>
                    <a:lstStyle/>
                    <a:p>
                      <a:endParaRPr lang="fr-FR"/>
                    </a:p>
                  </a:txBody>
                  <a:tcPr/>
                </a:tc>
                <a:extLst>
                  <a:ext uri="{0D108BD9-81ED-4DB2-BD59-A6C34878D82A}">
                    <a16:rowId xmlns:a16="http://schemas.microsoft.com/office/drawing/2014/main" val="1607639502"/>
                  </a:ext>
                </a:extLst>
              </a:tr>
              <a:tr h="433035">
                <a:tc vMerge="1">
                  <a:txBody>
                    <a:bodyPr/>
                    <a:lstStyle/>
                    <a:p>
                      <a:endParaRPr lang="fr-FR"/>
                    </a:p>
                  </a:txBody>
                  <a:tcPr/>
                </a:tc>
                <a:tc>
                  <a:txBody>
                    <a:bodyPr/>
                    <a:lstStyle/>
                    <a:p>
                      <a:endParaRPr lang="fr-FR" sz="1400"/>
                    </a:p>
                  </a:txBody>
                  <a:tcPr>
                    <a:solidFill>
                      <a:srgbClr val="B2B2B2"/>
                    </a:solidFill>
                  </a:tcPr>
                </a:tc>
                <a:tc>
                  <a:txBody>
                    <a:bodyPr/>
                    <a:lstStyle/>
                    <a:p>
                      <a:endParaRPr lang="fr-FR" sz="1400"/>
                    </a:p>
                  </a:txBody>
                  <a:tcPr>
                    <a:solidFill>
                      <a:srgbClr val="DDDDDD"/>
                    </a:solidFill>
                  </a:tcPr>
                </a:tc>
                <a:tc rowSpan="2">
                  <a:txBody>
                    <a:bodyPr/>
                    <a:lstStyle/>
                    <a:p>
                      <a:endParaRPr lang="fr-FR" sz="1400"/>
                    </a:p>
                  </a:txBody>
                  <a:tcPr/>
                </a:tc>
                <a:extLst>
                  <a:ext uri="{0D108BD9-81ED-4DB2-BD59-A6C34878D82A}">
                    <a16:rowId xmlns:a16="http://schemas.microsoft.com/office/drawing/2014/main" val="2128392249"/>
                  </a:ext>
                </a:extLst>
              </a:tr>
              <a:tr h="433035">
                <a:tc vMerge="1">
                  <a:txBody>
                    <a:bodyPr/>
                    <a:lstStyle/>
                    <a:p>
                      <a:endParaRPr lang="fr-FR"/>
                    </a:p>
                  </a:txBody>
                  <a:tcPr/>
                </a:tc>
                <a:tc>
                  <a:txBody>
                    <a:bodyPr/>
                    <a:lstStyle/>
                    <a:p>
                      <a:endParaRPr lang="fr-FR" sz="1400"/>
                    </a:p>
                  </a:txBody>
                  <a:tcPr>
                    <a:solidFill>
                      <a:srgbClr val="B2B2B2"/>
                    </a:solidFill>
                  </a:tcPr>
                </a:tc>
                <a:tc>
                  <a:txBody>
                    <a:bodyPr/>
                    <a:lstStyle/>
                    <a:p>
                      <a:endParaRPr lang="fr-FR" sz="1400"/>
                    </a:p>
                  </a:txBody>
                  <a:tcPr>
                    <a:solidFill>
                      <a:srgbClr val="DDDDDD"/>
                    </a:solidFill>
                  </a:tcPr>
                </a:tc>
                <a:tc vMerge="1">
                  <a:txBody>
                    <a:bodyPr/>
                    <a:lstStyle/>
                    <a:p>
                      <a:endParaRPr lang="fr-FR"/>
                    </a:p>
                  </a:txBody>
                  <a:tcPr/>
                </a:tc>
                <a:extLst>
                  <a:ext uri="{0D108BD9-81ED-4DB2-BD59-A6C34878D82A}">
                    <a16:rowId xmlns:a16="http://schemas.microsoft.com/office/drawing/2014/main" val="4255898189"/>
                  </a:ext>
                </a:extLst>
              </a:tr>
              <a:tr h="433035">
                <a:tc vMerge="1">
                  <a:txBody>
                    <a:bodyPr/>
                    <a:lstStyle/>
                    <a:p>
                      <a:endParaRPr lang="fr-FR"/>
                    </a:p>
                  </a:txBody>
                  <a:tcPr/>
                </a:tc>
                <a:tc>
                  <a:txBody>
                    <a:bodyPr/>
                    <a:lstStyle/>
                    <a:p>
                      <a:endParaRPr lang="fr-FR" sz="1400"/>
                    </a:p>
                  </a:txBody>
                  <a:tcPr>
                    <a:solidFill>
                      <a:srgbClr val="B2B2B2"/>
                    </a:solidFill>
                  </a:tcPr>
                </a:tc>
                <a:tc>
                  <a:txBody>
                    <a:bodyPr/>
                    <a:lstStyle/>
                    <a:p>
                      <a:endParaRPr lang="fr-FR" sz="1400"/>
                    </a:p>
                  </a:txBody>
                  <a:tcPr>
                    <a:solidFill>
                      <a:srgbClr val="DDDDDD"/>
                    </a:solidFill>
                  </a:tcPr>
                </a:tc>
                <a:tc rowSpan="3">
                  <a:txBody>
                    <a:bodyPr/>
                    <a:lstStyle/>
                    <a:p>
                      <a:endParaRPr lang="fr-FR" sz="1400"/>
                    </a:p>
                  </a:txBody>
                  <a:tcPr/>
                </a:tc>
                <a:extLst>
                  <a:ext uri="{0D108BD9-81ED-4DB2-BD59-A6C34878D82A}">
                    <a16:rowId xmlns:a16="http://schemas.microsoft.com/office/drawing/2014/main" val="732027925"/>
                  </a:ext>
                </a:extLst>
              </a:tr>
              <a:tr h="433035">
                <a:tc vMerge="1">
                  <a:txBody>
                    <a:bodyPr/>
                    <a:lstStyle/>
                    <a:p>
                      <a:endParaRPr lang="fr-FR"/>
                    </a:p>
                  </a:txBody>
                  <a:tcPr/>
                </a:tc>
                <a:tc>
                  <a:txBody>
                    <a:bodyPr/>
                    <a:lstStyle/>
                    <a:p>
                      <a:endParaRPr lang="fr-FR" sz="1400"/>
                    </a:p>
                  </a:txBody>
                  <a:tcPr>
                    <a:solidFill>
                      <a:srgbClr val="B2B2B2"/>
                    </a:solidFill>
                  </a:tcPr>
                </a:tc>
                <a:tc>
                  <a:txBody>
                    <a:bodyPr/>
                    <a:lstStyle/>
                    <a:p>
                      <a:endParaRPr lang="fr-FR" sz="1400"/>
                    </a:p>
                  </a:txBody>
                  <a:tcPr>
                    <a:solidFill>
                      <a:srgbClr val="DDDDDD"/>
                    </a:solidFill>
                  </a:tcPr>
                </a:tc>
                <a:tc vMerge="1">
                  <a:txBody>
                    <a:bodyPr/>
                    <a:lstStyle/>
                    <a:p>
                      <a:endParaRPr lang="fr-FR"/>
                    </a:p>
                  </a:txBody>
                  <a:tcPr/>
                </a:tc>
                <a:extLst>
                  <a:ext uri="{0D108BD9-81ED-4DB2-BD59-A6C34878D82A}">
                    <a16:rowId xmlns:a16="http://schemas.microsoft.com/office/drawing/2014/main" val="3828463529"/>
                  </a:ext>
                </a:extLst>
              </a:tr>
              <a:tr h="433035">
                <a:tc vMerge="1">
                  <a:txBody>
                    <a:bodyPr/>
                    <a:lstStyle/>
                    <a:p>
                      <a:endParaRPr lang="fr-FR"/>
                    </a:p>
                  </a:txBody>
                  <a:tcPr/>
                </a:tc>
                <a:tc>
                  <a:txBody>
                    <a:bodyPr/>
                    <a:lstStyle/>
                    <a:p>
                      <a:endParaRPr lang="fr-FR" sz="1400"/>
                    </a:p>
                  </a:txBody>
                  <a:tcPr>
                    <a:solidFill>
                      <a:srgbClr val="B2B2B2"/>
                    </a:solidFill>
                  </a:tcPr>
                </a:tc>
                <a:tc>
                  <a:txBody>
                    <a:bodyPr/>
                    <a:lstStyle/>
                    <a:p>
                      <a:endParaRPr lang="fr-FR" sz="1400"/>
                    </a:p>
                  </a:txBody>
                  <a:tcPr>
                    <a:solidFill>
                      <a:srgbClr val="DDDDDD"/>
                    </a:solidFill>
                  </a:tcPr>
                </a:tc>
                <a:tc vMerge="1">
                  <a:txBody>
                    <a:bodyPr/>
                    <a:lstStyle/>
                    <a:p>
                      <a:endParaRPr lang="fr-FR"/>
                    </a:p>
                  </a:txBody>
                  <a:tcPr/>
                </a:tc>
                <a:extLst>
                  <a:ext uri="{0D108BD9-81ED-4DB2-BD59-A6C34878D82A}">
                    <a16:rowId xmlns:a16="http://schemas.microsoft.com/office/drawing/2014/main" val="4195260003"/>
                  </a:ext>
                </a:extLst>
              </a:tr>
            </a:tbl>
          </a:graphicData>
        </a:graphic>
      </p:graphicFrame>
      <p:graphicFrame>
        <p:nvGraphicFramePr>
          <p:cNvPr id="6" name="Table 6">
            <a:extLst>
              <a:ext uri="{FF2B5EF4-FFF2-40B4-BE49-F238E27FC236}">
                <a16:creationId xmlns:a16="http://schemas.microsoft.com/office/drawing/2014/main" id="{44486E6E-A35D-4FFB-894F-A33BEB50D288}"/>
              </a:ext>
            </a:extLst>
          </p:cNvPr>
          <p:cNvGraphicFramePr>
            <a:graphicFrameLocks noGrp="1"/>
          </p:cNvGraphicFramePr>
          <p:nvPr/>
        </p:nvGraphicFramePr>
        <p:xfrm>
          <a:off x="5422900" y="2198726"/>
          <a:ext cx="6464298" cy="3463432"/>
        </p:xfrm>
        <a:graphic>
          <a:graphicData uri="http://schemas.openxmlformats.org/drawingml/2006/table">
            <a:tbl>
              <a:tblPr firstRow="1" bandRow="1">
                <a:tableStyleId>{9D7B26C5-4107-4FEC-AEDC-1716B250A1EF}</a:tableStyleId>
              </a:tblPr>
              <a:tblGrid>
                <a:gridCol w="951547">
                  <a:extLst>
                    <a:ext uri="{9D8B030D-6E8A-4147-A177-3AD203B41FA5}">
                      <a16:colId xmlns:a16="http://schemas.microsoft.com/office/drawing/2014/main" val="3451521346"/>
                    </a:ext>
                  </a:extLst>
                </a:gridCol>
                <a:gridCol w="1203219">
                  <a:extLst>
                    <a:ext uri="{9D8B030D-6E8A-4147-A177-3AD203B41FA5}">
                      <a16:colId xmlns:a16="http://schemas.microsoft.com/office/drawing/2014/main" val="661721494"/>
                    </a:ext>
                  </a:extLst>
                </a:gridCol>
                <a:gridCol w="1077383">
                  <a:extLst>
                    <a:ext uri="{9D8B030D-6E8A-4147-A177-3AD203B41FA5}">
                      <a16:colId xmlns:a16="http://schemas.microsoft.com/office/drawing/2014/main" val="426561384"/>
                    </a:ext>
                  </a:extLst>
                </a:gridCol>
                <a:gridCol w="1136651">
                  <a:extLst>
                    <a:ext uri="{9D8B030D-6E8A-4147-A177-3AD203B41FA5}">
                      <a16:colId xmlns:a16="http://schemas.microsoft.com/office/drawing/2014/main" val="3554055870"/>
                    </a:ext>
                  </a:extLst>
                </a:gridCol>
                <a:gridCol w="1018115">
                  <a:extLst>
                    <a:ext uri="{9D8B030D-6E8A-4147-A177-3AD203B41FA5}">
                      <a16:colId xmlns:a16="http://schemas.microsoft.com/office/drawing/2014/main" val="2551354588"/>
                    </a:ext>
                  </a:extLst>
                </a:gridCol>
                <a:gridCol w="1077383">
                  <a:extLst>
                    <a:ext uri="{9D8B030D-6E8A-4147-A177-3AD203B41FA5}">
                      <a16:colId xmlns:a16="http://schemas.microsoft.com/office/drawing/2014/main" val="79506415"/>
                    </a:ext>
                  </a:extLst>
                </a:gridCol>
              </a:tblGrid>
              <a:tr h="494776">
                <a:tc>
                  <a:txBody>
                    <a:bodyPr/>
                    <a:lstStyle/>
                    <a:p>
                      <a:endParaRPr lang="fr-FR" sz="1400"/>
                    </a:p>
                  </a:txBody>
                  <a:tcPr>
                    <a:lnB w="12700" cap="flat" cmpd="sng" algn="ctr">
                      <a:solidFill>
                        <a:schemeClr val="tx1"/>
                      </a:solidFill>
                      <a:prstDash val="solid"/>
                      <a:round/>
                      <a:headEnd type="none" w="med" len="med"/>
                      <a:tailEnd type="none" w="med" len="med"/>
                    </a:lnB>
                  </a:tcPr>
                </a:tc>
                <a:tc>
                  <a:txBody>
                    <a:bodyPr/>
                    <a:lstStyle/>
                    <a:p>
                      <a:r>
                        <a:rPr lang="fr-FR" sz="1400"/>
                        <a:t>Output</a:t>
                      </a:r>
                    </a:p>
                  </a:txBody>
                  <a:tcPr>
                    <a:lnB w="12700" cap="flat" cmpd="sng" algn="ctr">
                      <a:solidFill>
                        <a:schemeClr val="tx1"/>
                      </a:solidFill>
                      <a:prstDash val="solid"/>
                      <a:round/>
                      <a:headEnd type="none" w="med" len="med"/>
                      <a:tailEnd type="none" w="med" len="med"/>
                    </a:lnB>
                  </a:tcPr>
                </a:tc>
                <a:tc>
                  <a:txBody>
                    <a:bodyPr/>
                    <a:lstStyle/>
                    <a:p>
                      <a:r>
                        <a:rPr lang="fr-FR" sz="1400" err="1"/>
                        <a:t>Descr</a:t>
                      </a:r>
                      <a:endParaRPr lang="fr-FR" sz="1400"/>
                    </a:p>
                  </a:txBody>
                  <a:tcPr>
                    <a:lnB w="12700" cap="flat" cmpd="sng" algn="ctr">
                      <a:solidFill>
                        <a:schemeClr val="tx1"/>
                      </a:solidFill>
                      <a:prstDash val="solid"/>
                      <a:round/>
                      <a:headEnd type="none" w="med" len="med"/>
                      <a:tailEnd type="none" w="med" len="med"/>
                    </a:lnB>
                  </a:tcPr>
                </a:tc>
                <a:tc>
                  <a:txBody>
                    <a:bodyPr/>
                    <a:lstStyle/>
                    <a:p>
                      <a:r>
                        <a:rPr lang="fr-FR" sz="1400"/>
                        <a:t>Indicator</a:t>
                      </a:r>
                    </a:p>
                  </a:txBody>
                  <a:tcPr>
                    <a:lnB w="12700" cap="flat" cmpd="sng" algn="ctr">
                      <a:solidFill>
                        <a:schemeClr val="tx1"/>
                      </a:solidFill>
                      <a:prstDash val="solid"/>
                      <a:round/>
                      <a:headEnd type="none" w="med" len="med"/>
                      <a:tailEnd type="none" w="med" len="med"/>
                    </a:lnB>
                  </a:tcPr>
                </a:tc>
                <a:tc>
                  <a:txBody>
                    <a:bodyPr/>
                    <a:lstStyle/>
                    <a:p>
                      <a:r>
                        <a:rPr lang="fr-FR" sz="1400"/>
                        <a:t>Method</a:t>
                      </a:r>
                    </a:p>
                  </a:txBody>
                  <a:tcPr>
                    <a:lnB w="12700" cap="flat" cmpd="sng" algn="ctr">
                      <a:solidFill>
                        <a:schemeClr val="tx1"/>
                      </a:solidFill>
                      <a:prstDash val="solid"/>
                      <a:round/>
                      <a:headEnd type="none" w="med" len="med"/>
                      <a:tailEnd type="none" w="med" len="med"/>
                    </a:lnB>
                  </a:tcPr>
                </a:tc>
                <a:tc>
                  <a:txBody>
                    <a:bodyPr/>
                    <a:lstStyle/>
                    <a:p>
                      <a:r>
                        <a:rPr lang="fr-FR" sz="1400"/>
                        <a:t>Q1. Q2 </a:t>
                      </a:r>
                      <a:r>
                        <a:rPr lang="fr-FR" sz="1400" err="1"/>
                        <a:t>etc</a:t>
                      </a:r>
                      <a:endParaRPr lang="fr-FR" sz="140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6246145"/>
                  </a:ext>
                </a:extLst>
              </a:tr>
              <a:tr h="494776">
                <a:tc rowSpan="2">
                  <a:txBody>
                    <a:bodyPr/>
                    <a:lstStyle/>
                    <a:p>
                      <a:r>
                        <a:rPr lang="fr-FR" sz="1400" err="1"/>
                        <a:t>Outcome</a:t>
                      </a:r>
                      <a:r>
                        <a:rPr lang="fr-FR" sz="1400"/>
                        <a: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2773077"/>
                  </a:ext>
                </a:extLst>
              </a:tr>
              <a:tr h="494776">
                <a:tc vMerge="1">
                  <a:txBody>
                    <a:bodyPr/>
                    <a:lstStyle/>
                    <a:p>
                      <a:endParaRPr lang="fr-FR"/>
                    </a:p>
                  </a:txBody>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1282384"/>
                  </a:ext>
                </a:extLst>
              </a:tr>
              <a:tr h="494776">
                <a:tc rowSpan="2">
                  <a:txBody>
                    <a:bodyPr/>
                    <a:lstStyle/>
                    <a:p>
                      <a:r>
                        <a:rPr lang="fr-FR" sz="1400" err="1"/>
                        <a:t>Outcome</a:t>
                      </a:r>
                      <a:r>
                        <a:rPr lang="fr-FR" sz="1400"/>
                        <a:t>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5332820"/>
                  </a:ext>
                </a:extLst>
              </a:tr>
              <a:tr h="494776">
                <a:tc vMerge="1">
                  <a:txBody>
                    <a:bodyPr/>
                    <a:lstStyle/>
                    <a:p>
                      <a:endParaRPr lang="fr-FR"/>
                    </a:p>
                  </a:txBody>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3253158"/>
                  </a:ext>
                </a:extLst>
              </a:tr>
              <a:tr h="494776">
                <a:tc rowSpan="2">
                  <a:txBody>
                    <a:bodyPr/>
                    <a:lstStyle/>
                    <a:p>
                      <a:r>
                        <a:rPr lang="fr-FR" sz="1400" err="1"/>
                        <a:t>Outcome</a:t>
                      </a:r>
                      <a:r>
                        <a:rPr lang="fr-FR" sz="1400"/>
                        <a:t>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4293501"/>
                  </a:ext>
                </a:extLst>
              </a:tr>
              <a:tr h="494776">
                <a:tc vMerge="1">
                  <a:txBody>
                    <a:bodyPr/>
                    <a:lstStyle/>
                    <a:p>
                      <a:endParaRPr lang="fr-FR"/>
                    </a:p>
                  </a:txBody>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46499"/>
                  </a:ext>
                </a:extLst>
              </a:tr>
            </a:tbl>
          </a:graphicData>
        </a:graphic>
      </p:graphicFrame>
      <p:sp>
        <p:nvSpPr>
          <p:cNvPr id="8" name="Arrow: Right 7">
            <a:extLst>
              <a:ext uri="{FF2B5EF4-FFF2-40B4-BE49-F238E27FC236}">
                <a16:creationId xmlns:a16="http://schemas.microsoft.com/office/drawing/2014/main" id="{6AF22077-12AE-40BD-8E5F-306802F0C368}"/>
              </a:ext>
            </a:extLst>
          </p:cNvPr>
          <p:cNvSpPr/>
          <p:nvPr/>
        </p:nvSpPr>
        <p:spPr>
          <a:xfrm>
            <a:off x="4826000" y="2870200"/>
            <a:ext cx="698500" cy="406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Arrow: Right 8">
            <a:extLst>
              <a:ext uri="{FF2B5EF4-FFF2-40B4-BE49-F238E27FC236}">
                <a16:creationId xmlns:a16="http://schemas.microsoft.com/office/drawing/2014/main" id="{D31D0332-A4D1-4D0E-8AA8-4C195A8F0620}"/>
              </a:ext>
            </a:extLst>
          </p:cNvPr>
          <p:cNvSpPr/>
          <p:nvPr/>
        </p:nvSpPr>
        <p:spPr>
          <a:xfrm>
            <a:off x="4826000" y="3987203"/>
            <a:ext cx="698500" cy="406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Arrow: Right 9">
            <a:extLst>
              <a:ext uri="{FF2B5EF4-FFF2-40B4-BE49-F238E27FC236}">
                <a16:creationId xmlns:a16="http://schemas.microsoft.com/office/drawing/2014/main" id="{F0759461-9150-4463-9F69-AEF707E63DA4}"/>
              </a:ext>
            </a:extLst>
          </p:cNvPr>
          <p:cNvSpPr/>
          <p:nvPr/>
        </p:nvSpPr>
        <p:spPr>
          <a:xfrm>
            <a:off x="4794250" y="5104206"/>
            <a:ext cx="698500" cy="406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Arrow: Curved Up 10">
            <a:extLst>
              <a:ext uri="{FF2B5EF4-FFF2-40B4-BE49-F238E27FC236}">
                <a16:creationId xmlns:a16="http://schemas.microsoft.com/office/drawing/2014/main" id="{462C339D-0C62-4C77-A42B-5AEB614BF744}"/>
              </a:ext>
            </a:extLst>
          </p:cNvPr>
          <p:cNvSpPr/>
          <p:nvPr/>
        </p:nvSpPr>
        <p:spPr>
          <a:xfrm>
            <a:off x="3378200" y="5510606"/>
            <a:ext cx="3670302" cy="82387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 name="TextBox 11">
            <a:extLst>
              <a:ext uri="{FF2B5EF4-FFF2-40B4-BE49-F238E27FC236}">
                <a16:creationId xmlns:a16="http://schemas.microsoft.com/office/drawing/2014/main" id="{ABC2EE21-AEC3-424A-9A0E-316684060D0C}"/>
              </a:ext>
            </a:extLst>
          </p:cNvPr>
          <p:cNvSpPr txBox="1"/>
          <p:nvPr/>
        </p:nvSpPr>
        <p:spPr>
          <a:xfrm>
            <a:off x="8394700" y="1397000"/>
            <a:ext cx="3153865" cy="369332"/>
          </a:xfrm>
          <a:prstGeom prst="rect">
            <a:avLst/>
          </a:prstGeom>
          <a:noFill/>
        </p:spPr>
        <p:txBody>
          <a:bodyPr wrap="square" rtlCol="0">
            <a:spAutoFit/>
          </a:bodyPr>
          <a:lstStyle/>
          <a:p>
            <a:r>
              <a:rPr lang="fr-FR" err="1"/>
              <a:t>Measurement</a:t>
            </a:r>
            <a:r>
              <a:rPr lang="fr-FR"/>
              <a:t> / log frame</a:t>
            </a:r>
          </a:p>
        </p:txBody>
      </p:sp>
      <p:sp>
        <p:nvSpPr>
          <p:cNvPr id="13" name="TextBox 12">
            <a:extLst>
              <a:ext uri="{FF2B5EF4-FFF2-40B4-BE49-F238E27FC236}">
                <a16:creationId xmlns:a16="http://schemas.microsoft.com/office/drawing/2014/main" id="{F1DB7E92-93EE-448E-9F0C-832500A8E8A4}"/>
              </a:ext>
            </a:extLst>
          </p:cNvPr>
          <p:cNvSpPr txBox="1"/>
          <p:nvPr/>
        </p:nvSpPr>
        <p:spPr>
          <a:xfrm>
            <a:off x="1640385" y="1734066"/>
            <a:ext cx="3153865" cy="369332"/>
          </a:xfrm>
          <a:prstGeom prst="rect">
            <a:avLst/>
          </a:prstGeom>
          <a:noFill/>
        </p:spPr>
        <p:txBody>
          <a:bodyPr wrap="square" rtlCol="0">
            <a:spAutoFit/>
          </a:bodyPr>
          <a:lstStyle/>
          <a:p>
            <a:r>
              <a:rPr lang="fr-FR"/>
              <a:t>Work plan</a:t>
            </a:r>
          </a:p>
        </p:txBody>
      </p:sp>
    </p:spTree>
    <p:extLst>
      <p:ext uri="{BB962C8B-B14F-4D97-AF65-F5344CB8AC3E}">
        <p14:creationId xmlns:p14="http://schemas.microsoft.com/office/powerpoint/2010/main" val="2970112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CA75E-4C93-4799-BA16-363207865BA6}"/>
              </a:ext>
            </a:extLst>
          </p:cNvPr>
          <p:cNvSpPr>
            <a:spLocks noGrp="1"/>
          </p:cNvSpPr>
          <p:nvPr>
            <p:ph type="title"/>
          </p:nvPr>
        </p:nvSpPr>
        <p:spPr/>
        <p:txBody>
          <a:bodyPr/>
          <a:lstStyle/>
          <a:p>
            <a:r>
              <a:rPr lang="nb-NO"/>
              <a:t>Work plan objectives and national priorities</a:t>
            </a:r>
          </a:p>
        </p:txBody>
      </p:sp>
      <p:sp>
        <p:nvSpPr>
          <p:cNvPr id="3" name="Content Placeholder 2">
            <a:extLst>
              <a:ext uri="{FF2B5EF4-FFF2-40B4-BE49-F238E27FC236}">
                <a16:creationId xmlns:a16="http://schemas.microsoft.com/office/drawing/2014/main" id="{86B1E48E-9F0F-472B-A6CE-3750B30E1812}"/>
              </a:ext>
            </a:extLst>
          </p:cNvPr>
          <p:cNvSpPr>
            <a:spLocks noGrp="1"/>
          </p:cNvSpPr>
          <p:nvPr>
            <p:ph idx="1"/>
          </p:nvPr>
        </p:nvSpPr>
        <p:spPr/>
        <p:txBody>
          <a:bodyPr/>
          <a:lstStyle/>
          <a:p>
            <a:pPr marL="0" lvl="0" indent="0">
              <a:buNone/>
            </a:pPr>
            <a:endParaRPr lang="en-US" b="1"/>
          </a:p>
          <a:p>
            <a:r>
              <a:rPr lang="en-US"/>
              <a:t>Work plan demonstrates why EITI is </a:t>
            </a:r>
            <a:r>
              <a:rPr lang="en-US" u="sng"/>
              <a:t>useful</a:t>
            </a:r>
            <a:r>
              <a:rPr lang="en-US"/>
              <a:t> in your country</a:t>
            </a:r>
          </a:p>
          <a:p>
            <a:r>
              <a:rPr lang="en-US"/>
              <a:t>Why is EITI relevant today?</a:t>
            </a:r>
          </a:p>
          <a:p>
            <a:r>
              <a:rPr lang="en-US"/>
              <a:t>How is it contributing to national objectives?</a:t>
            </a:r>
          </a:p>
          <a:p>
            <a:r>
              <a:rPr lang="en-US"/>
              <a:t>How is EITI contributing to key stakeholder’s expectations?</a:t>
            </a:r>
          </a:p>
          <a:p>
            <a:pPr marL="0" indent="0">
              <a:buNone/>
            </a:pPr>
            <a:endParaRPr lang="nb-NO"/>
          </a:p>
          <a:p>
            <a:endParaRPr lang="nb-NO"/>
          </a:p>
        </p:txBody>
      </p:sp>
      <p:pic>
        <p:nvPicPr>
          <p:cNvPr id="7" name="Content Placeholder 6" descr="A picture containing shape&#10;&#10;Description automatically generated">
            <a:extLst>
              <a:ext uri="{FF2B5EF4-FFF2-40B4-BE49-F238E27FC236}">
                <a16:creationId xmlns:a16="http://schemas.microsoft.com/office/drawing/2014/main" id="{D5C5FF17-70E0-4197-9942-61D77D84C747}"/>
              </a:ext>
            </a:extLst>
          </p:cNvPr>
          <p:cNvPicPr>
            <a:picLocks noGrp="1" noChangeAspect="1"/>
          </p:cNvPicPr>
          <p:nvPr>
            <p:ph idx="10"/>
          </p:nvPr>
        </p:nvPicPr>
        <p:blipFill>
          <a:blip r:embed="rId3"/>
          <a:stretch>
            <a:fillRect/>
          </a:stretch>
        </p:blipFill>
        <p:spPr>
          <a:xfrm>
            <a:off x="7089775" y="2019300"/>
            <a:ext cx="3581400" cy="3581400"/>
          </a:xfrm>
        </p:spPr>
      </p:pic>
    </p:spTree>
    <p:extLst>
      <p:ext uri="{BB962C8B-B14F-4D97-AF65-F5344CB8AC3E}">
        <p14:creationId xmlns:p14="http://schemas.microsoft.com/office/powerpoint/2010/main" val="11496867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CE018-D203-4264-A98A-8E07C8467CD4}"/>
              </a:ext>
            </a:extLst>
          </p:cNvPr>
          <p:cNvSpPr>
            <a:spLocks noGrp="1"/>
          </p:cNvSpPr>
          <p:nvPr>
            <p:ph type="title"/>
          </p:nvPr>
        </p:nvSpPr>
        <p:spPr/>
        <p:txBody>
          <a:bodyPr/>
          <a:lstStyle/>
          <a:p>
            <a:r>
              <a:rPr lang="fr-FR" err="1"/>
              <a:t>Tracking</a:t>
            </a:r>
            <a:r>
              <a:rPr lang="fr-FR"/>
              <a:t> </a:t>
            </a:r>
            <a:r>
              <a:rPr lang="fr-FR" err="1"/>
              <a:t>progress</a:t>
            </a:r>
            <a:r>
              <a:rPr lang="fr-FR"/>
              <a:t> – </a:t>
            </a:r>
            <a:r>
              <a:rPr lang="fr-FR" err="1"/>
              <a:t>detailed</a:t>
            </a:r>
            <a:r>
              <a:rPr lang="fr-FR"/>
              <a:t> log frame</a:t>
            </a:r>
          </a:p>
        </p:txBody>
      </p:sp>
      <p:graphicFrame>
        <p:nvGraphicFramePr>
          <p:cNvPr id="4" name="Content Placeholder 3">
            <a:extLst>
              <a:ext uri="{FF2B5EF4-FFF2-40B4-BE49-F238E27FC236}">
                <a16:creationId xmlns:a16="http://schemas.microsoft.com/office/drawing/2014/main" id="{EF555E4A-E196-4356-BBF7-10B116661F3F}"/>
              </a:ext>
            </a:extLst>
          </p:cNvPr>
          <p:cNvGraphicFramePr>
            <a:graphicFrameLocks noGrp="1"/>
          </p:cNvGraphicFramePr>
          <p:nvPr>
            <p:ph idx="1"/>
          </p:nvPr>
        </p:nvGraphicFramePr>
        <p:xfrm>
          <a:off x="642811" y="2081608"/>
          <a:ext cx="10905750" cy="7235010"/>
        </p:xfrm>
        <a:graphic>
          <a:graphicData uri="http://schemas.openxmlformats.org/drawingml/2006/table">
            <a:tbl>
              <a:tblPr/>
              <a:tblGrid>
                <a:gridCol w="512889">
                  <a:extLst>
                    <a:ext uri="{9D8B030D-6E8A-4147-A177-3AD203B41FA5}">
                      <a16:colId xmlns:a16="http://schemas.microsoft.com/office/drawing/2014/main" val="1708852377"/>
                    </a:ext>
                  </a:extLst>
                </a:gridCol>
                <a:gridCol w="1244600">
                  <a:extLst>
                    <a:ext uri="{9D8B030D-6E8A-4147-A177-3AD203B41FA5}">
                      <a16:colId xmlns:a16="http://schemas.microsoft.com/office/drawing/2014/main" val="1665189932"/>
                    </a:ext>
                  </a:extLst>
                </a:gridCol>
                <a:gridCol w="1155700">
                  <a:extLst>
                    <a:ext uri="{9D8B030D-6E8A-4147-A177-3AD203B41FA5}">
                      <a16:colId xmlns:a16="http://schemas.microsoft.com/office/drawing/2014/main" val="2636076553"/>
                    </a:ext>
                  </a:extLst>
                </a:gridCol>
                <a:gridCol w="1003300">
                  <a:extLst>
                    <a:ext uri="{9D8B030D-6E8A-4147-A177-3AD203B41FA5}">
                      <a16:colId xmlns:a16="http://schemas.microsoft.com/office/drawing/2014/main" val="639952357"/>
                    </a:ext>
                  </a:extLst>
                </a:gridCol>
                <a:gridCol w="990600">
                  <a:extLst>
                    <a:ext uri="{9D8B030D-6E8A-4147-A177-3AD203B41FA5}">
                      <a16:colId xmlns:a16="http://schemas.microsoft.com/office/drawing/2014/main" val="2900488459"/>
                    </a:ext>
                  </a:extLst>
                </a:gridCol>
                <a:gridCol w="1358900">
                  <a:extLst>
                    <a:ext uri="{9D8B030D-6E8A-4147-A177-3AD203B41FA5}">
                      <a16:colId xmlns:a16="http://schemas.microsoft.com/office/drawing/2014/main" val="1584758504"/>
                    </a:ext>
                  </a:extLst>
                </a:gridCol>
                <a:gridCol w="1793967">
                  <a:extLst>
                    <a:ext uri="{9D8B030D-6E8A-4147-A177-3AD203B41FA5}">
                      <a16:colId xmlns:a16="http://schemas.microsoft.com/office/drawing/2014/main" val="4274960386"/>
                    </a:ext>
                  </a:extLst>
                </a:gridCol>
                <a:gridCol w="948598">
                  <a:extLst>
                    <a:ext uri="{9D8B030D-6E8A-4147-A177-3AD203B41FA5}">
                      <a16:colId xmlns:a16="http://schemas.microsoft.com/office/drawing/2014/main" val="364260006"/>
                    </a:ext>
                  </a:extLst>
                </a:gridCol>
                <a:gridCol w="948598">
                  <a:extLst>
                    <a:ext uri="{9D8B030D-6E8A-4147-A177-3AD203B41FA5}">
                      <a16:colId xmlns:a16="http://schemas.microsoft.com/office/drawing/2014/main" val="1665262933"/>
                    </a:ext>
                  </a:extLst>
                </a:gridCol>
                <a:gridCol w="948598">
                  <a:extLst>
                    <a:ext uri="{9D8B030D-6E8A-4147-A177-3AD203B41FA5}">
                      <a16:colId xmlns:a16="http://schemas.microsoft.com/office/drawing/2014/main" val="865297432"/>
                    </a:ext>
                  </a:extLst>
                </a:gridCol>
              </a:tblGrid>
              <a:tr h="97152">
                <a:tc rowSpan="2">
                  <a:txBody>
                    <a:bodyPr/>
                    <a:lstStyle/>
                    <a:p>
                      <a:pPr algn="ctr" fontAlgn="ctr"/>
                      <a:endParaRPr lang="nb-NO" sz="1400" b="1" i="0" u="none" strike="noStrike">
                        <a:solidFill>
                          <a:srgbClr val="FFFFFF"/>
                        </a:solidFill>
                        <a:effectLst/>
                        <a:latin typeface="+mn-lt"/>
                      </a:endParaRPr>
                    </a:p>
                  </a:txBody>
                  <a:tcPr marL="4133" marR="4133" marT="4133" marB="19837" anchor="ctr">
                    <a:lnL>
                      <a:noFill/>
                    </a:lnL>
                    <a:lnR>
                      <a:noFill/>
                    </a:lnR>
                    <a:lnT>
                      <a:noFill/>
                    </a:lnT>
                    <a:lnB w="6350" cap="flat" cmpd="sng" algn="ctr">
                      <a:solidFill>
                        <a:srgbClr val="000000"/>
                      </a:solidFill>
                      <a:prstDash val="solid"/>
                      <a:round/>
                      <a:headEnd type="none" w="med" len="med"/>
                      <a:tailEnd type="none" w="med" len="med"/>
                    </a:lnB>
                    <a:solidFill>
                      <a:srgbClr val="999999"/>
                    </a:solidFill>
                  </a:tcPr>
                </a:tc>
                <a:tc rowSpan="2">
                  <a:txBody>
                    <a:bodyPr/>
                    <a:lstStyle/>
                    <a:p>
                      <a:pPr algn="ctr" fontAlgn="ctr"/>
                      <a:r>
                        <a:rPr lang="nb-NO" sz="1400" b="1" i="0" u="none" strike="noStrike">
                          <a:solidFill>
                            <a:srgbClr val="FFFFFF"/>
                          </a:solidFill>
                          <a:effectLst/>
                          <a:latin typeface="+mn-lt"/>
                        </a:rPr>
                        <a:t>Outputs</a:t>
                      </a:r>
                    </a:p>
                  </a:txBody>
                  <a:tcPr marL="4133" marR="4133" marT="4133" marB="19837" anchor="ctr">
                    <a:lnL>
                      <a:noFill/>
                    </a:lnL>
                    <a:lnR w="6350" cap="flat" cmpd="sng" algn="ctr">
                      <a:solidFill>
                        <a:srgbClr val="B7B7B7"/>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99999"/>
                    </a:solidFill>
                  </a:tcPr>
                </a:tc>
                <a:tc rowSpan="2">
                  <a:txBody>
                    <a:bodyPr/>
                    <a:lstStyle/>
                    <a:p>
                      <a:pPr algn="ctr" fontAlgn="ctr"/>
                      <a:r>
                        <a:rPr lang="nb-NO" sz="1400" b="1" i="0" u="none" strike="noStrike">
                          <a:solidFill>
                            <a:srgbClr val="FFFFFF"/>
                          </a:solidFill>
                          <a:effectLst/>
                          <a:latin typeface="+mn-lt"/>
                        </a:rPr>
                        <a:t>Description</a:t>
                      </a:r>
                    </a:p>
                  </a:txBody>
                  <a:tcPr marL="4133" marR="4133" marT="4133" marB="19837" anchor="ctr">
                    <a:lnL w="6350" cap="flat" cmpd="sng" algn="ctr">
                      <a:solidFill>
                        <a:srgbClr val="B7B7B7"/>
                      </a:solidFill>
                      <a:prstDash val="solid"/>
                      <a:round/>
                      <a:headEnd type="none" w="med" len="med"/>
                      <a:tailEnd type="none" w="med" len="med"/>
                    </a:lnL>
                    <a:lnR w="6350" cap="flat" cmpd="sng" algn="ctr">
                      <a:solidFill>
                        <a:srgbClr val="B7B7B7"/>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99999"/>
                    </a:solidFill>
                  </a:tcPr>
                </a:tc>
                <a:tc gridSpan="3">
                  <a:txBody>
                    <a:bodyPr/>
                    <a:lstStyle/>
                    <a:p>
                      <a:pPr algn="ctr" fontAlgn="ctr"/>
                      <a:r>
                        <a:rPr lang="nb-NO" sz="1400" b="1" i="0" u="none" strike="noStrike">
                          <a:solidFill>
                            <a:srgbClr val="FFFFFF"/>
                          </a:solidFill>
                          <a:effectLst/>
                          <a:latin typeface="+mn-lt"/>
                        </a:rPr>
                        <a:t>Indicators</a:t>
                      </a:r>
                    </a:p>
                  </a:txBody>
                  <a:tcPr marL="4133" marR="4133" marT="4133" marB="19837" anchor="ctr">
                    <a:lnL w="6350" cap="flat" cmpd="sng" algn="ctr">
                      <a:solidFill>
                        <a:srgbClr val="B7B7B7"/>
                      </a:solidFill>
                      <a:prstDash val="solid"/>
                      <a:round/>
                      <a:headEnd type="none" w="med" len="med"/>
                      <a:tailEnd type="none" w="med" len="med"/>
                    </a:lnL>
                    <a:lnR w="6350" cap="flat" cmpd="sng" algn="ctr">
                      <a:solidFill>
                        <a:srgbClr val="B7B7B7"/>
                      </a:solidFill>
                      <a:prstDash val="solid"/>
                      <a:round/>
                      <a:headEnd type="none" w="med" len="med"/>
                      <a:tailEnd type="none" w="med" len="med"/>
                    </a:lnR>
                    <a:lnT>
                      <a:noFill/>
                    </a:lnT>
                    <a:lnB w="6350" cap="flat" cmpd="sng" algn="ctr">
                      <a:solidFill>
                        <a:srgbClr val="B7B7B7"/>
                      </a:solidFill>
                      <a:prstDash val="solid"/>
                      <a:round/>
                      <a:headEnd type="none" w="med" len="med"/>
                      <a:tailEnd type="none" w="med" len="med"/>
                    </a:lnB>
                    <a:solidFill>
                      <a:srgbClr val="999999"/>
                    </a:solidFill>
                  </a:tcPr>
                </a:tc>
                <a:tc hMerge="1">
                  <a:txBody>
                    <a:bodyPr/>
                    <a:lstStyle/>
                    <a:p>
                      <a:endParaRPr lang="fr-FR"/>
                    </a:p>
                  </a:txBody>
                  <a:tcPr/>
                </a:tc>
                <a:tc hMerge="1">
                  <a:txBody>
                    <a:bodyPr/>
                    <a:lstStyle/>
                    <a:p>
                      <a:endParaRPr lang="fr-FR"/>
                    </a:p>
                  </a:txBody>
                  <a:tcPr/>
                </a:tc>
                <a:tc rowSpan="2">
                  <a:txBody>
                    <a:bodyPr/>
                    <a:lstStyle/>
                    <a:p>
                      <a:pPr algn="l" fontAlgn="ctr"/>
                      <a:r>
                        <a:rPr lang="nb-NO" sz="1400" b="1" i="0" u="none" strike="noStrike">
                          <a:solidFill>
                            <a:srgbClr val="FFFFFF"/>
                          </a:solidFill>
                          <a:effectLst/>
                          <a:latin typeface="+mn-lt"/>
                        </a:rPr>
                        <a:t>Method</a:t>
                      </a:r>
                    </a:p>
                  </a:txBody>
                  <a:tcPr marL="4133" marR="4133" marT="4133" marB="19837" anchor="ctr">
                    <a:lnL w="6350" cap="flat" cmpd="sng" algn="ctr">
                      <a:solidFill>
                        <a:srgbClr val="B7B7B7"/>
                      </a:solidFill>
                      <a:prstDash val="solid"/>
                      <a:round/>
                      <a:headEnd type="none" w="med" len="med"/>
                      <a:tailEnd type="none" w="med" len="med"/>
                    </a:lnL>
                    <a:lnR w="6350" cap="flat" cmpd="sng" algn="ctr">
                      <a:solidFill>
                        <a:srgbClr val="B7B7B7"/>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99999"/>
                    </a:solidFill>
                  </a:tcPr>
                </a:tc>
                <a:tc rowSpan="2">
                  <a:txBody>
                    <a:bodyPr/>
                    <a:lstStyle/>
                    <a:p>
                      <a:pPr algn="l" fontAlgn="ctr"/>
                      <a:r>
                        <a:rPr lang="nb-NO" sz="1400" b="1" i="0" u="none" strike="noStrike">
                          <a:solidFill>
                            <a:srgbClr val="FFFFFF"/>
                          </a:solidFill>
                          <a:effectLst/>
                          <a:latin typeface="+mn-lt"/>
                        </a:rPr>
                        <a:t>Q1</a:t>
                      </a:r>
                    </a:p>
                  </a:txBody>
                  <a:tcPr marL="4133" marR="4133" marT="4133" marB="19837" anchor="ctr">
                    <a:lnL w="6350" cap="flat" cmpd="sng" algn="ctr">
                      <a:solidFill>
                        <a:srgbClr val="B7B7B7"/>
                      </a:solidFill>
                      <a:prstDash val="solid"/>
                      <a:round/>
                      <a:headEnd type="none" w="med" len="med"/>
                      <a:tailEnd type="none" w="med" len="med"/>
                    </a:lnL>
                    <a:lnR w="6350" cap="flat" cmpd="sng" algn="ctr">
                      <a:solidFill>
                        <a:srgbClr val="B7B7B7"/>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99999"/>
                    </a:solidFill>
                  </a:tcPr>
                </a:tc>
                <a:tc rowSpan="2">
                  <a:txBody>
                    <a:bodyPr/>
                    <a:lstStyle/>
                    <a:p>
                      <a:pPr algn="l" fontAlgn="ctr"/>
                      <a:r>
                        <a:rPr lang="nb-NO" sz="1400" b="1" i="0" u="none" strike="noStrike">
                          <a:solidFill>
                            <a:srgbClr val="FFFFFF"/>
                          </a:solidFill>
                          <a:effectLst/>
                          <a:latin typeface="+mn-lt"/>
                        </a:rPr>
                        <a:t>Q2</a:t>
                      </a:r>
                    </a:p>
                  </a:txBody>
                  <a:tcPr marL="4133" marR="4133" marT="4133" marB="19837" anchor="ctr">
                    <a:lnL w="6350" cap="flat" cmpd="sng" algn="ctr">
                      <a:solidFill>
                        <a:srgbClr val="B7B7B7"/>
                      </a:solidFill>
                      <a:prstDash val="solid"/>
                      <a:round/>
                      <a:headEnd type="none" w="med" len="med"/>
                      <a:tailEnd type="none" w="med" len="med"/>
                    </a:lnL>
                    <a:lnR w="6350" cap="flat" cmpd="sng" algn="ctr">
                      <a:solidFill>
                        <a:srgbClr val="B7B7B7"/>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99999"/>
                    </a:solidFill>
                  </a:tcPr>
                </a:tc>
                <a:tc rowSpan="2">
                  <a:txBody>
                    <a:bodyPr/>
                    <a:lstStyle/>
                    <a:p>
                      <a:pPr algn="l" fontAlgn="ctr"/>
                      <a:r>
                        <a:rPr lang="nb-NO" sz="1400" b="1" i="0" u="none" strike="noStrike">
                          <a:solidFill>
                            <a:srgbClr val="FFFFFF"/>
                          </a:solidFill>
                          <a:effectLst/>
                          <a:latin typeface="+mn-lt"/>
                        </a:rPr>
                        <a:t>Q3</a:t>
                      </a:r>
                    </a:p>
                  </a:txBody>
                  <a:tcPr marL="4133" marR="4133" marT="4133" marB="19837" anchor="ctr">
                    <a:lnL w="6350" cap="flat" cmpd="sng" algn="ctr">
                      <a:solidFill>
                        <a:srgbClr val="B7B7B7"/>
                      </a:solidFill>
                      <a:prstDash val="solid"/>
                      <a:round/>
                      <a:headEnd type="none" w="med" len="med"/>
                      <a:tailEnd type="none" w="med" len="med"/>
                    </a:lnL>
                    <a:lnR w="6350" cap="flat" cmpd="sng" algn="ctr">
                      <a:solidFill>
                        <a:srgbClr val="B7B7B7"/>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99999"/>
                    </a:solidFill>
                  </a:tcPr>
                </a:tc>
                <a:extLst>
                  <a:ext uri="{0D108BD9-81ED-4DB2-BD59-A6C34878D82A}">
                    <a16:rowId xmlns:a16="http://schemas.microsoft.com/office/drawing/2014/main" val="4221066772"/>
                  </a:ext>
                </a:extLst>
              </a:tr>
              <a:tr h="168455">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l" fontAlgn="ctr"/>
                      <a:r>
                        <a:rPr lang="nb-NO" sz="1400" b="1" i="0" u="none" strike="noStrike">
                          <a:solidFill>
                            <a:srgbClr val="FFFFFF"/>
                          </a:solidFill>
                          <a:effectLst/>
                          <a:latin typeface="+mn-lt"/>
                        </a:rPr>
                        <a:t>Indicator</a:t>
                      </a:r>
                    </a:p>
                  </a:txBody>
                  <a:tcPr marL="4133" marR="4133" marT="4133" marB="19837" anchor="ctr">
                    <a:lnL w="6350" cap="flat" cmpd="sng" algn="ctr">
                      <a:solidFill>
                        <a:srgbClr val="B7B7B7"/>
                      </a:solidFill>
                      <a:prstDash val="solid"/>
                      <a:round/>
                      <a:headEnd type="none" w="med" len="med"/>
                      <a:tailEnd type="none" w="med" len="med"/>
                    </a:lnL>
                    <a:lnR w="6350" cap="flat" cmpd="sng" algn="ctr">
                      <a:solidFill>
                        <a:srgbClr val="B7B7B7"/>
                      </a:solidFill>
                      <a:prstDash val="solid"/>
                      <a:round/>
                      <a:headEnd type="none" w="med" len="med"/>
                      <a:tailEnd type="none" w="med" len="med"/>
                    </a:lnR>
                    <a:lnT w="6350" cap="flat" cmpd="sng" algn="ctr">
                      <a:solidFill>
                        <a:srgbClr val="B7B7B7"/>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99"/>
                    </a:solidFill>
                  </a:tcPr>
                </a:tc>
                <a:tc>
                  <a:txBody>
                    <a:bodyPr/>
                    <a:lstStyle/>
                    <a:p>
                      <a:pPr algn="l" fontAlgn="ctr"/>
                      <a:r>
                        <a:rPr lang="nb-NO" sz="1400" b="1" i="0" u="none" strike="noStrike">
                          <a:solidFill>
                            <a:srgbClr val="FFFFFF"/>
                          </a:solidFill>
                          <a:effectLst/>
                          <a:latin typeface="+mn-lt"/>
                        </a:rPr>
                        <a:t>Baseline</a:t>
                      </a:r>
                    </a:p>
                  </a:txBody>
                  <a:tcPr marL="4133" marR="4133" marT="4133" marB="19837" anchor="ctr">
                    <a:lnL w="6350" cap="flat" cmpd="sng" algn="ctr">
                      <a:solidFill>
                        <a:srgbClr val="B7B7B7"/>
                      </a:solidFill>
                      <a:prstDash val="solid"/>
                      <a:round/>
                      <a:headEnd type="none" w="med" len="med"/>
                      <a:tailEnd type="none" w="med" len="med"/>
                    </a:lnL>
                    <a:lnR w="6350" cap="flat" cmpd="sng" algn="ctr">
                      <a:solidFill>
                        <a:srgbClr val="B7B7B7"/>
                      </a:solidFill>
                      <a:prstDash val="solid"/>
                      <a:round/>
                      <a:headEnd type="none" w="med" len="med"/>
                      <a:tailEnd type="none" w="med" len="med"/>
                    </a:lnR>
                    <a:lnT w="6350" cap="flat" cmpd="sng" algn="ctr">
                      <a:solidFill>
                        <a:srgbClr val="B7B7B7"/>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99"/>
                    </a:solidFill>
                  </a:tcPr>
                </a:tc>
                <a:tc>
                  <a:txBody>
                    <a:bodyPr/>
                    <a:lstStyle/>
                    <a:p>
                      <a:pPr algn="l" fontAlgn="ctr"/>
                      <a:r>
                        <a:rPr lang="nb-NO" sz="1400" b="1" i="0" u="none" strike="noStrike">
                          <a:solidFill>
                            <a:srgbClr val="FFFFFF"/>
                          </a:solidFill>
                          <a:effectLst/>
                          <a:latin typeface="+mn-lt"/>
                        </a:rPr>
                        <a:t>Endline target</a:t>
                      </a:r>
                    </a:p>
                  </a:txBody>
                  <a:tcPr marL="4133" marR="4133" marT="4133" marB="19837" anchor="ctr">
                    <a:lnL w="6350" cap="flat" cmpd="sng" algn="ctr">
                      <a:solidFill>
                        <a:srgbClr val="B7B7B7"/>
                      </a:solidFill>
                      <a:prstDash val="solid"/>
                      <a:round/>
                      <a:headEnd type="none" w="med" len="med"/>
                      <a:tailEnd type="none" w="med" len="med"/>
                    </a:lnL>
                    <a:lnR w="6350" cap="flat" cmpd="sng" algn="ctr">
                      <a:solidFill>
                        <a:srgbClr val="B7B7B7"/>
                      </a:solidFill>
                      <a:prstDash val="solid"/>
                      <a:round/>
                      <a:headEnd type="none" w="med" len="med"/>
                      <a:tailEnd type="none" w="med" len="med"/>
                    </a:lnR>
                    <a:lnT w="6350" cap="flat" cmpd="sng" algn="ctr">
                      <a:solidFill>
                        <a:srgbClr val="B7B7B7"/>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99"/>
                    </a:solidFill>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977679521"/>
                  </a:ext>
                </a:extLst>
              </a:tr>
              <a:tr h="239759">
                <a:tc rowSpan="5">
                  <a:txBody>
                    <a:bodyPr/>
                    <a:lstStyle/>
                    <a:p>
                      <a:pPr algn="ctr" fontAlgn="ctr"/>
                      <a:r>
                        <a:rPr lang="nb-NO" sz="1400" b="1" i="0" u="none" strike="noStrike">
                          <a:solidFill>
                            <a:srgbClr val="000000"/>
                          </a:solidFill>
                          <a:effectLst/>
                          <a:latin typeface="+mn-lt"/>
                        </a:rPr>
                        <a:t>1</a:t>
                      </a:r>
                    </a:p>
                  </a:txBody>
                  <a:tcPr marL="4133" marR="4133" marT="4133" marB="19837"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C5E8"/>
                    </a:solidFill>
                  </a:tcPr>
                </a:tc>
                <a:tc>
                  <a:txBody>
                    <a:bodyPr/>
                    <a:lstStyle/>
                    <a:p>
                      <a:pPr algn="l" fontAlgn="b"/>
                      <a:r>
                        <a:rPr lang="nb-NO" sz="1400" b="1" i="0" u="none" strike="noStrike">
                          <a:solidFill>
                            <a:srgbClr val="000000"/>
                          </a:solidFill>
                          <a:effectLst/>
                          <a:latin typeface="+mn-lt"/>
                        </a:rPr>
                        <a:t>Outcome #1</a:t>
                      </a:r>
                    </a:p>
                  </a:txBody>
                  <a:tcPr marL="4133" marR="4133" marT="4133" marB="19837">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2F3"/>
                    </a:solidFill>
                  </a:tcPr>
                </a:tc>
                <a:tc>
                  <a:txBody>
                    <a:bodyPr/>
                    <a:lstStyle/>
                    <a:p>
                      <a:pPr algn="l" fontAlgn="b"/>
                      <a:endParaRPr lang="nb-NO" sz="1400" b="0" i="0" u="none" strike="noStrike">
                        <a:solidFill>
                          <a:srgbClr val="000000"/>
                        </a:solidFill>
                        <a:effectLst/>
                        <a:latin typeface="+mn-lt"/>
                      </a:endParaRPr>
                    </a:p>
                  </a:txBody>
                  <a:tcPr marL="4133" marR="4133" marT="4133" marB="19837">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2F3"/>
                    </a:solidFill>
                  </a:tcPr>
                </a:tc>
                <a:tc>
                  <a:txBody>
                    <a:bodyPr/>
                    <a:lstStyle/>
                    <a:p>
                      <a:pPr algn="l" fontAlgn="b"/>
                      <a:endParaRPr lang="nb-NO" sz="1400" b="0" i="0" u="none" strike="noStrike">
                        <a:solidFill>
                          <a:srgbClr val="000000"/>
                        </a:solidFill>
                        <a:effectLst/>
                        <a:latin typeface="+mn-lt"/>
                      </a:endParaRPr>
                    </a:p>
                  </a:txBody>
                  <a:tcPr marL="4133" marR="4133" marT="4133" marB="19837">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2F3"/>
                    </a:solidFill>
                  </a:tcPr>
                </a:tc>
                <a:tc>
                  <a:txBody>
                    <a:bodyPr/>
                    <a:lstStyle/>
                    <a:p>
                      <a:pPr algn="l" fontAlgn="b"/>
                      <a:endParaRPr lang="nb-NO" sz="1400" b="0" i="0" u="none" strike="noStrike">
                        <a:solidFill>
                          <a:srgbClr val="000000"/>
                        </a:solidFill>
                        <a:effectLst/>
                        <a:latin typeface="+mn-lt"/>
                      </a:endParaRPr>
                    </a:p>
                  </a:txBody>
                  <a:tcPr marL="4133" marR="4133" marT="4133" marB="19837">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2F3"/>
                    </a:solidFill>
                  </a:tcPr>
                </a:tc>
                <a:tc>
                  <a:txBody>
                    <a:bodyPr/>
                    <a:lstStyle/>
                    <a:p>
                      <a:pPr algn="l" fontAlgn="b"/>
                      <a:endParaRPr lang="nb-NO" sz="1400" b="0" i="0" u="none" strike="noStrike">
                        <a:solidFill>
                          <a:srgbClr val="000000"/>
                        </a:solidFill>
                        <a:effectLst/>
                        <a:latin typeface="+mn-lt"/>
                      </a:endParaRPr>
                    </a:p>
                  </a:txBody>
                  <a:tcPr marL="4133" marR="4133" marT="4133" marB="19837">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2F3"/>
                    </a:solidFill>
                  </a:tcPr>
                </a:tc>
                <a:tc>
                  <a:txBody>
                    <a:bodyPr/>
                    <a:lstStyle/>
                    <a:p>
                      <a:pPr algn="l" fontAlgn="b"/>
                      <a:endParaRPr lang="nb-NO" sz="1400" b="0" i="0" u="none" strike="noStrike">
                        <a:solidFill>
                          <a:srgbClr val="000000"/>
                        </a:solidFill>
                        <a:effectLst/>
                        <a:latin typeface="+mn-lt"/>
                      </a:endParaRPr>
                    </a:p>
                  </a:txBody>
                  <a:tcPr marL="4133" marR="4133" marT="4133" marB="19837">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2F3"/>
                    </a:solidFill>
                  </a:tcPr>
                </a:tc>
                <a:tc>
                  <a:txBody>
                    <a:bodyPr/>
                    <a:lstStyle/>
                    <a:p>
                      <a:pPr algn="l" fontAlgn="b"/>
                      <a:r>
                        <a:rPr lang="nb-NO" sz="1400" b="0" i="1" u="none" strike="noStrike">
                          <a:solidFill>
                            <a:srgbClr val="000000"/>
                          </a:solidFill>
                          <a:effectLst/>
                          <a:latin typeface="+mn-lt"/>
                        </a:rPr>
                        <a:t>Target: </a:t>
                      </a:r>
                      <a:br>
                        <a:rPr lang="nb-NO" sz="1400" b="0" i="1" u="none" strike="noStrike">
                          <a:solidFill>
                            <a:srgbClr val="000000"/>
                          </a:solidFill>
                          <a:effectLst/>
                          <a:latin typeface="+mn-lt"/>
                        </a:rPr>
                      </a:br>
                      <a:r>
                        <a:rPr lang="nb-NO" sz="1400" b="0" i="1" u="none" strike="noStrike">
                          <a:solidFill>
                            <a:srgbClr val="000000"/>
                          </a:solidFill>
                          <a:effectLst/>
                          <a:latin typeface="+mn-lt"/>
                        </a:rPr>
                        <a:t>Realized: </a:t>
                      </a:r>
                    </a:p>
                  </a:txBody>
                  <a:tcPr marL="4133" marR="4133" marT="4133" marB="19837">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2F3"/>
                    </a:solidFill>
                  </a:tcPr>
                </a:tc>
                <a:tc>
                  <a:txBody>
                    <a:bodyPr/>
                    <a:lstStyle/>
                    <a:p>
                      <a:pPr algn="l" fontAlgn="b"/>
                      <a:r>
                        <a:rPr lang="nb-NO" sz="1400" b="0" i="1" u="none" strike="noStrike">
                          <a:solidFill>
                            <a:srgbClr val="000000"/>
                          </a:solidFill>
                          <a:effectLst/>
                          <a:latin typeface="+mn-lt"/>
                        </a:rPr>
                        <a:t>Target: </a:t>
                      </a:r>
                      <a:br>
                        <a:rPr lang="nb-NO" sz="1400" b="0" i="1" u="none" strike="noStrike">
                          <a:solidFill>
                            <a:srgbClr val="000000"/>
                          </a:solidFill>
                          <a:effectLst/>
                          <a:latin typeface="+mn-lt"/>
                        </a:rPr>
                      </a:br>
                      <a:r>
                        <a:rPr lang="nb-NO" sz="1400" b="0" i="1" u="none" strike="noStrike">
                          <a:solidFill>
                            <a:srgbClr val="000000"/>
                          </a:solidFill>
                          <a:effectLst/>
                          <a:latin typeface="+mn-lt"/>
                        </a:rPr>
                        <a:t>Realized: </a:t>
                      </a:r>
                    </a:p>
                  </a:txBody>
                  <a:tcPr marL="4133" marR="4133" marT="4133" marB="19837">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2F3"/>
                    </a:solidFill>
                  </a:tcPr>
                </a:tc>
                <a:tc>
                  <a:txBody>
                    <a:bodyPr/>
                    <a:lstStyle/>
                    <a:p>
                      <a:pPr algn="l" fontAlgn="b"/>
                      <a:r>
                        <a:rPr lang="nb-NO" sz="1400" b="0" i="1" u="none" strike="noStrike">
                          <a:solidFill>
                            <a:srgbClr val="000000"/>
                          </a:solidFill>
                          <a:effectLst/>
                          <a:latin typeface="+mn-lt"/>
                        </a:rPr>
                        <a:t>Target: </a:t>
                      </a:r>
                      <a:br>
                        <a:rPr lang="nb-NO" sz="1400" b="0" i="1" u="none" strike="noStrike">
                          <a:solidFill>
                            <a:srgbClr val="000000"/>
                          </a:solidFill>
                          <a:effectLst/>
                          <a:latin typeface="+mn-lt"/>
                        </a:rPr>
                      </a:br>
                      <a:r>
                        <a:rPr lang="nb-NO" sz="1400" b="0" i="1" u="none" strike="noStrike">
                          <a:solidFill>
                            <a:srgbClr val="000000"/>
                          </a:solidFill>
                          <a:effectLst/>
                          <a:latin typeface="+mn-lt"/>
                        </a:rPr>
                        <a:t>Realized: </a:t>
                      </a:r>
                    </a:p>
                  </a:txBody>
                  <a:tcPr marL="4133" marR="4133" marT="4133" marB="19837">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2F3"/>
                    </a:solidFill>
                  </a:tcPr>
                </a:tc>
                <a:extLst>
                  <a:ext uri="{0D108BD9-81ED-4DB2-BD59-A6C34878D82A}">
                    <a16:rowId xmlns:a16="http://schemas.microsoft.com/office/drawing/2014/main" val="4226747839"/>
                  </a:ext>
                </a:extLst>
              </a:tr>
              <a:tr h="239759">
                <a:tc vMerge="1">
                  <a:txBody>
                    <a:bodyPr/>
                    <a:lstStyle/>
                    <a:p>
                      <a:endParaRPr lang="fr-FR"/>
                    </a:p>
                  </a:txBody>
                  <a:tcPr/>
                </a:tc>
                <a:tc>
                  <a:txBody>
                    <a:bodyPr/>
                    <a:lstStyle/>
                    <a:p>
                      <a:pPr algn="l" fontAlgn="b"/>
                      <a:r>
                        <a:rPr lang="nb-NO" sz="1400" b="0" i="0" u="none" strike="noStrike">
                          <a:solidFill>
                            <a:srgbClr val="000000"/>
                          </a:solidFill>
                          <a:effectLst/>
                          <a:latin typeface="+mn-lt"/>
                        </a:rPr>
                        <a:t>Output #1</a:t>
                      </a: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nb-NO" sz="1400" b="0" i="0" u="none" strike="noStrike">
                        <a:solidFill>
                          <a:srgbClr val="000000"/>
                        </a:solidFill>
                        <a:effectLst/>
                        <a:latin typeface="+mn-lt"/>
                      </a:endParaRP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nb-NO" sz="1400" b="0" i="0" u="none" strike="noStrike">
                        <a:solidFill>
                          <a:srgbClr val="000000"/>
                        </a:solidFill>
                        <a:effectLst/>
                        <a:latin typeface="+mn-lt"/>
                      </a:endParaRP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nb-NO" sz="1400" b="0" i="0" u="none" strike="noStrike">
                        <a:solidFill>
                          <a:srgbClr val="000000"/>
                        </a:solidFill>
                        <a:effectLst/>
                        <a:latin typeface="+mn-lt"/>
                      </a:endParaRP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nb-NO" sz="1400" b="0" i="0" u="none" strike="noStrike">
                        <a:solidFill>
                          <a:srgbClr val="000000"/>
                        </a:solidFill>
                        <a:effectLst/>
                        <a:latin typeface="+mn-lt"/>
                      </a:endParaRP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nb-NO" sz="1400" b="0" i="0" u="none" strike="noStrike">
                        <a:solidFill>
                          <a:srgbClr val="000000"/>
                        </a:solidFill>
                        <a:effectLst/>
                        <a:latin typeface="+mn-lt"/>
                      </a:endParaRP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400" b="0" i="1" u="none" strike="noStrike">
                          <a:solidFill>
                            <a:srgbClr val="000000"/>
                          </a:solidFill>
                          <a:effectLst/>
                          <a:latin typeface="+mn-lt"/>
                        </a:rPr>
                        <a:t>Target: </a:t>
                      </a:r>
                      <a:br>
                        <a:rPr lang="nb-NO" sz="1400" b="0" i="1" u="none" strike="noStrike">
                          <a:solidFill>
                            <a:srgbClr val="000000"/>
                          </a:solidFill>
                          <a:effectLst/>
                          <a:latin typeface="+mn-lt"/>
                        </a:rPr>
                      </a:br>
                      <a:r>
                        <a:rPr lang="nb-NO" sz="1400" b="0" i="1" u="none" strike="noStrike">
                          <a:solidFill>
                            <a:srgbClr val="000000"/>
                          </a:solidFill>
                          <a:effectLst/>
                          <a:latin typeface="+mn-lt"/>
                        </a:rPr>
                        <a:t>Realized: </a:t>
                      </a: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400" b="0" i="1" u="none" strike="noStrike">
                          <a:solidFill>
                            <a:srgbClr val="000000"/>
                          </a:solidFill>
                          <a:effectLst/>
                          <a:latin typeface="+mn-lt"/>
                        </a:rPr>
                        <a:t>Target: </a:t>
                      </a:r>
                      <a:br>
                        <a:rPr lang="nb-NO" sz="1400" b="0" i="1" u="none" strike="noStrike">
                          <a:solidFill>
                            <a:srgbClr val="000000"/>
                          </a:solidFill>
                          <a:effectLst/>
                          <a:latin typeface="+mn-lt"/>
                        </a:rPr>
                      </a:br>
                      <a:r>
                        <a:rPr lang="nb-NO" sz="1400" b="0" i="1" u="none" strike="noStrike">
                          <a:solidFill>
                            <a:srgbClr val="000000"/>
                          </a:solidFill>
                          <a:effectLst/>
                          <a:latin typeface="+mn-lt"/>
                        </a:rPr>
                        <a:t>Realized: </a:t>
                      </a: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400" b="0" i="1" u="none" strike="noStrike">
                          <a:solidFill>
                            <a:srgbClr val="000000"/>
                          </a:solidFill>
                          <a:effectLst/>
                          <a:latin typeface="+mn-lt"/>
                        </a:rPr>
                        <a:t>Target: </a:t>
                      </a:r>
                      <a:br>
                        <a:rPr lang="nb-NO" sz="1400" b="0" i="1" u="none" strike="noStrike">
                          <a:solidFill>
                            <a:srgbClr val="000000"/>
                          </a:solidFill>
                          <a:effectLst/>
                          <a:latin typeface="+mn-lt"/>
                        </a:rPr>
                      </a:br>
                      <a:r>
                        <a:rPr lang="nb-NO" sz="1400" b="0" i="1" u="none" strike="noStrike">
                          <a:solidFill>
                            <a:srgbClr val="000000"/>
                          </a:solidFill>
                          <a:effectLst/>
                          <a:latin typeface="+mn-lt"/>
                        </a:rPr>
                        <a:t>Realized: </a:t>
                      </a: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8456196"/>
                  </a:ext>
                </a:extLst>
              </a:tr>
              <a:tr h="239759">
                <a:tc vMerge="1">
                  <a:txBody>
                    <a:bodyPr/>
                    <a:lstStyle/>
                    <a:p>
                      <a:endParaRPr lang="fr-FR"/>
                    </a:p>
                  </a:txBody>
                  <a:tcPr/>
                </a:tc>
                <a:tc>
                  <a:txBody>
                    <a:bodyPr/>
                    <a:lstStyle/>
                    <a:p>
                      <a:pPr algn="l" fontAlgn="b"/>
                      <a:r>
                        <a:rPr lang="nb-NO" sz="1400" b="0" i="0" u="none" strike="noStrike">
                          <a:solidFill>
                            <a:srgbClr val="000000"/>
                          </a:solidFill>
                          <a:effectLst/>
                          <a:latin typeface="+mn-lt"/>
                        </a:rPr>
                        <a:t>Output #2</a:t>
                      </a: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nb-NO" sz="1400" b="0" i="0" u="none" strike="noStrike">
                        <a:solidFill>
                          <a:srgbClr val="000000"/>
                        </a:solidFill>
                        <a:effectLst/>
                        <a:latin typeface="+mn-lt"/>
                      </a:endParaRP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nb-NO" sz="1400" b="0" i="0" u="none" strike="noStrike">
                        <a:solidFill>
                          <a:srgbClr val="000000"/>
                        </a:solidFill>
                        <a:effectLst/>
                        <a:latin typeface="+mn-lt"/>
                      </a:endParaRP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nb-NO" sz="1400" b="0" i="0" u="none" strike="noStrike">
                        <a:solidFill>
                          <a:srgbClr val="000000"/>
                        </a:solidFill>
                        <a:effectLst/>
                        <a:latin typeface="+mn-lt"/>
                      </a:endParaRP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nb-NO" sz="1400" b="0" i="0" u="none" strike="noStrike">
                        <a:solidFill>
                          <a:srgbClr val="000000"/>
                        </a:solidFill>
                        <a:effectLst/>
                        <a:latin typeface="+mn-lt"/>
                      </a:endParaRP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nb-NO" sz="1400" b="0" i="0" u="none" strike="noStrike">
                        <a:solidFill>
                          <a:srgbClr val="000000"/>
                        </a:solidFill>
                        <a:effectLst/>
                        <a:latin typeface="+mn-lt"/>
                      </a:endParaRP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400" b="0" i="1" u="none" strike="noStrike">
                          <a:solidFill>
                            <a:srgbClr val="000000"/>
                          </a:solidFill>
                          <a:effectLst/>
                          <a:latin typeface="+mn-lt"/>
                        </a:rPr>
                        <a:t>Target: </a:t>
                      </a:r>
                      <a:br>
                        <a:rPr lang="nb-NO" sz="1400" b="0" i="1" u="none" strike="noStrike">
                          <a:solidFill>
                            <a:srgbClr val="000000"/>
                          </a:solidFill>
                          <a:effectLst/>
                          <a:latin typeface="+mn-lt"/>
                        </a:rPr>
                      </a:br>
                      <a:r>
                        <a:rPr lang="nb-NO" sz="1400" b="0" i="1" u="none" strike="noStrike">
                          <a:solidFill>
                            <a:srgbClr val="000000"/>
                          </a:solidFill>
                          <a:effectLst/>
                          <a:latin typeface="+mn-lt"/>
                        </a:rPr>
                        <a:t>Realized: </a:t>
                      </a: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400" b="0" i="1" u="none" strike="noStrike">
                          <a:solidFill>
                            <a:srgbClr val="000000"/>
                          </a:solidFill>
                          <a:effectLst/>
                          <a:latin typeface="+mn-lt"/>
                        </a:rPr>
                        <a:t>Target: </a:t>
                      </a:r>
                      <a:br>
                        <a:rPr lang="nb-NO" sz="1400" b="0" i="1" u="none" strike="noStrike">
                          <a:solidFill>
                            <a:srgbClr val="000000"/>
                          </a:solidFill>
                          <a:effectLst/>
                          <a:latin typeface="+mn-lt"/>
                        </a:rPr>
                      </a:br>
                      <a:r>
                        <a:rPr lang="nb-NO" sz="1400" b="0" i="1" u="none" strike="noStrike">
                          <a:solidFill>
                            <a:srgbClr val="000000"/>
                          </a:solidFill>
                          <a:effectLst/>
                          <a:latin typeface="+mn-lt"/>
                        </a:rPr>
                        <a:t>Realized: </a:t>
                      </a: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400" b="0" i="1" u="none" strike="noStrike">
                          <a:solidFill>
                            <a:srgbClr val="000000"/>
                          </a:solidFill>
                          <a:effectLst/>
                          <a:latin typeface="+mn-lt"/>
                        </a:rPr>
                        <a:t>Target: </a:t>
                      </a:r>
                      <a:br>
                        <a:rPr lang="nb-NO" sz="1400" b="0" i="1" u="none" strike="noStrike">
                          <a:solidFill>
                            <a:srgbClr val="000000"/>
                          </a:solidFill>
                          <a:effectLst/>
                          <a:latin typeface="+mn-lt"/>
                        </a:rPr>
                      </a:br>
                      <a:r>
                        <a:rPr lang="nb-NO" sz="1400" b="0" i="1" u="none" strike="noStrike">
                          <a:solidFill>
                            <a:srgbClr val="000000"/>
                          </a:solidFill>
                          <a:effectLst/>
                          <a:latin typeface="+mn-lt"/>
                        </a:rPr>
                        <a:t>Realized: </a:t>
                      </a: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8179683"/>
                  </a:ext>
                </a:extLst>
              </a:tr>
              <a:tr h="239759">
                <a:tc vMerge="1">
                  <a:txBody>
                    <a:bodyPr/>
                    <a:lstStyle/>
                    <a:p>
                      <a:endParaRPr lang="fr-FR"/>
                    </a:p>
                  </a:txBody>
                  <a:tcPr/>
                </a:tc>
                <a:tc>
                  <a:txBody>
                    <a:bodyPr/>
                    <a:lstStyle/>
                    <a:p>
                      <a:pPr algn="l" fontAlgn="b"/>
                      <a:r>
                        <a:rPr lang="nb-NO" sz="1400" b="0" i="0" u="none" strike="noStrike">
                          <a:solidFill>
                            <a:srgbClr val="000000"/>
                          </a:solidFill>
                          <a:effectLst/>
                          <a:latin typeface="+mn-lt"/>
                        </a:rPr>
                        <a:t>Output #3</a:t>
                      </a: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nb-NO" sz="1400" b="0" i="0" u="none" strike="noStrike">
                        <a:solidFill>
                          <a:srgbClr val="000000"/>
                        </a:solidFill>
                        <a:effectLst/>
                        <a:latin typeface="+mn-lt"/>
                      </a:endParaRP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nb-NO" sz="1400" b="0" i="0" u="none" strike="noStrike">
                        <a:solidFill>
                          <a:srgbClr val="000000"/>
                        </a:solidFill>
                        <a:effectLst/>
                        <a:latin typeface="+mn-lt"/>
                      </a:endParaRP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nb-NO" sz="1400" b="0" i="0" u="none" strike="noStrike">
                        <a:solidFill>
                          <a:srgbClr val="000000"/>
                        </a:solidFill>
                        <a:effectLst/>
                        <a:latin typeface="+mn-lt"/>
                      </a:endParaRP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nb-NO" sz="1400" b="0" i="0" u="none" strike="noStrike">
                        <a:solidFill>
                          <a:srgbClr val="000000"/>
                        </a:solidFill>
                        <a:effectLst/>
                        <a:latin typeface="+mn-lt"/>
                      </a:endParaRP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nb-NO" sz="1400" b="0" i="0" u="none" strike="noStrike">
                        <a:solidFill>
                          <a:srgbClr val="000000"/>
                        </a:solidFill>
                        <a:effectLst/>
                        <a:latin typeface="+mn-lt"/>
                      </a:endParaRP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400" b="0" i="1" u="none" strike="noStrike">
                          <a:solidFill>
                            <a:srgbClr val="000000"/>
                          </a:solidFill>
                          <a:effectLst/>
                          <a:latin typeface="+mn-lt"/>
                        </a:rPr>
                        <a:t>Target: </a:t>
                      </a:r>
                      <a:br>
                        <a:rPr lang="nb-NO" sz="1400" b="0" i="1" u="none" strike="noStrike">
                          <a:solidFill>
                            <a:srgbClr val="000000"/>
                          </a:solidFill>
                          <a:effectLst/>
                          <a:latin typeface="+mn-lt"/>
                        </a:rPr>
                      </a:br>
                      <a:r>
                        <a:rPr lang="nb-NO" sz="1400" b="0" i="1" u="none" strike="noStrike">
                          <a:solidFill>
                            <a:srgbClr val="000000"/>
                          </a:solidFill>
                          <a:effectLst/>
                          <a:latin typeface="+mn-lt"/>
                        </a:rPr>
                        <a:t>Realized:</a:t>
                      </a: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400" b="0" i="1" u="none" strike="noStrike">
                          <a:solidFill>
                            <a:srgbClr val="000000"/>
                          </a:solidFill>
                          <a:effectLst/>
                          <a:latin typeface="+mn-lt"/>
                        </a:rPr>
                        <a:t>Target: </a:t>
                      </a:r>
                      <a:br>
                        <a:rPr lang="nb-NO" sz="1400" b="0" i="1" u="none" strike="noStrike">
                          <a:solidFill>
                            <a:srgbClr val="000000"/>
                          </a:solidFill>
                          <a:effectLst/>
                          <a:latin typeface="+mn-lt"/>
                        </a:rPr>
                      </a:br>
                      <a:r>
                        <a:rPr lang="nb-NO" sz="1400" b="0" i="1" u="none" strike="noStrike">
                          <a:solidFill>
                            <a:srgbClr val="000000"/>
                          </a:solidFill>
                          <a:effectLst/>
                          <a:latin typeface="+mn-lt"/>
                        </a:rPr>
                        <a:t>Realized:</a:t>
                      </a: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400" b="0" i="1" u="none" strike="noStrike">
                          <a:solidFill>
                            <a:srgbClr val="000000"/>
                          </a:solidFill>
                          <a:effectLst/>
                          <a:latin typeface="+mn-lt"/>
                        </a:rPr>
                        <a:t>Target: </a:t>
                      </a:r>
                      <a:br>
                        <a:rPr lang="nb-NO" sz="1400" b="0" i="1" u="none" strike="noStrike">
                          <a:solidFill>
                            <a:srgbClr val="000000"/>
                          </a:solidFill>
                          <a:effectLst/>
                          <a:latin typeface="+mn-lt"/>
                        </a:rPr>
                      </a:br>
                      <a:r>
                        <a:rPr lang="nb-NO" sz="1400" b="0" i="1" u="none" strike="noStrike">
                          <a:solidFill>
                            <a:srgbClr val="000000"/>
                          </a:solidFill>
                          <a:effectLst/>
                          <a:latin typeface="+mn-lt"/>
                        </a:rPr>
                        <a:t>Realized:</a:t>
                      </a: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5121091"/>
                  </a:ext>
                </a:extLst>
              </a:tr>
              <a:tr h="239759">
                <a:tc vMerge="1">
                  <a:txBody>
                    <a:bodyPr/>
                    <a:lstStyle/>
                    <a:p>
                      <a:endParaRPr lang="fr-FR"/>
                    </a:p>
                  </a:txBody>
                  <a:tcPr/>
                </a:tc>
                <a:tc>
                  <a:txBody>
                    <a:bodyPr/>
                    <a:lstStyle/>
                    <a:p>
                      <a:pPr algn="l" fontAlgn="b"/>
                      <a:r>
                        <a:rPr lang="nb-NO" sz="1400" b="0" i="0" u="none" strike="noStrike">
                          <a:solidFill>
                            <a:srgbClr val="000000"/>
                          </a:solidFill>
                          <a:effectLst/>
                          <a:latin typeface="+mn-lt"/>
                        </a:rPr>
                        <a:t>Output #4</a:t>
                      </a:r>
                    </a:p>
                  </a:txBody>
                  <a:tcPr marL="4133" marR="4133" marT="4133" marB="19837">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nb-NO" sz="1400" b="0" i="0" u="none" strike="noStrike">
                        <a:solidFill>
                          <a:srgbClr val="000000"/>
                        </a:solidFill>
                        <a:effectLst/>
                        <a:latin typeface="+mn-lt"/>
                      </a:endParaRPr>
                    </a:p>
                  </a:txBody>
                  <a:tcPr marL="4133" marR="4133" marT="4133" marB="19837">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nb-NO" sz="1400" b="0" i="0" u="none" strike="noStrike">
                        <a:solidFill>
                          <a:srgbClr val="000000"/>
                        </a:solidFill>
                        <a:effectLst/>
                        <a:latin typeface="+mn-lt"/>
                      </a:endParaRPr>
                    </a:p>
                  </a:txBody>
                  <a:tcPr marL="4133" marR="4133" marT="4133" marB="19837">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nb-NO" sz="1400" b="0" i="0" u="none" strike="noStrike">
                        <a:solidFill>
                          <a:srgbClr val="000000"/>
                        </a:solidFill>
                        <a:effectLst/>
                        <a:latin typeface="+mn-lt"/>
                      </a:endParaRPr>
                    </a:p>
                  </a:txBody>
                  <a:tcPr marL="4133" marR="4133" marT="4133" marB="19837">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nb-NO" sz="1400" b="0" i="0" u="none" strike="noStrike">
                        <a:solidFill>
                          <a:srgbClr val="000000"/>
                        </a:solidFill>
                        <a:effectLst/>
                        <a:latin typeface="+mn-lt"/>
                      </a:endParaRPr>
                    </a:p>
                  </a:txBody>
                  <a:tcPr marL="4133" marR="4133" marT="4133" marB="19837">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nb-NO" sz="1400" b="0" i="0" u="none" strike="noStrike">
                        <a:solidFill>
                          <a:srgbClr val="000000"/>
                        </a:solidFill>
                        <a:effectLst/>
                        <a:latin typeface="+mn-lt"/>
                      </a:endParaRPr>
                    </a:p>
                  </a:txBody>
                  <a:tcPr marL="4133" marR="4133" marT="4133" marB="19837">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400" b="0" i="1" u="none" strike="noStrike">
                          <a:solidFill>
                            <a:srgbClr val="000000"/>
                          </a:solidFill>
                          <a:effectLst/>
                          <a:latin typeface="+mn-lt"/>
                        </a:rPr>
                        <a:t>Target: </a:t>
                      </a:r>
                      <a:br>
                        <a:rPr lang="nb-NO" sz="1400" b="0" i="1" u="none" strike="noStrike">
                          <a:solidFill>
                            <a:srgbClr val="000000"/>
                          </a:solidFill>
                          <a:effectLst/>
                          <a:latin typeface="+mn-lt"/>
                        </a:rPr>
                      </a:br>
                      <a:r>
                        <a:rPr lang="nb-NO" sz="1400" b="0" i="1" u="none" strike="noStrike">
                          <a:solidFill>
                            <a:srgbClr val="000000"/>
                          </a:solidFill>
                          <a:effectLst/>
                          <a:latin typeface="+mn-lt"/>
                        </a:rPr>
                        <a:t>Realized:</a:t>
                      </a:r>
                    </a:p>
                  </a:txBody>
                  <a:tcPr marL="4133" marR="4133" marT="4133" marB="19837">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400" b="0" i="1" u="none" strike="noStrike">
                          <a:solidFill>
                            <a:srgbClr val="000000"/>
                          </a:solidFill>
                          <a:effectLst/>
                          <a:latin typeface="+mn-lt"/>
                        </a:rPr>
                        <a:t>Target: </a:t>
                      </a:r>
                      <a:br>
                        <a:rPr lang="nb-NO" sz="1400" b="0" i="1" u="none" strike="noStrike">
                          <a:solidFill>
                            <a:srgbClr val="000000"/>
                          </a:solidFill>
                          <a:effectLst/>
                          <a:latin typeface="+mn-lt"/>
                        </a:rPr>
                      </a:br>
                      <a:r>
                        <a:rPr lang="nb-NO" sz="1400" b="0" i="1" u="none" strike="noStrike">
                          <a:solidFill>
                            <a:srgbClr val="000000"/>
                          </a:solidFill>
                          <a:effectLst/>
                          <a:latin typeface="+mn-lt"/>
                        </a:rPr>
                        <a:t>Realized:</a:t>
                      </a:r>
                    </a:p>
                  </a:txBody>
                  <a:tcPr marL="4133" marR="4133" marT="4133" marB="19837">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400" b="0" i="1" u="none" strike="noStrike">
                          <a:solidFill>
                            <a:srgbClr val="000000"/>
                          </a:solidFill>
                          <a:effectLst/>
                          <a:latin typeface="+mn-lt"/>
                        </a:rPr>
                        <a:t>Target: </a:t>
                      </a:r>
                      <a:br>
                        <a:rPr lang="nb-NO" sz="1400" b="0" i="1" u="none" strike="noStrike">
                          <a:solidFill>
                            <a:srgbClr val="000000"/>
                          </a:solidFill>
                          <a:effectLst/>
                          <a:latin typeface="+mn-lt"/>
                        </a:rPr>
                      </a:br>
                      <a:r>
                        <a:rPr lang="nb-NO" sz="1400" b="0" i="1" u="none" strike="noStrike">
                          <a:solidFill>
                            <a:srgbClr val="000000"/>
                          </a:solidFill>
                          <a:effectLst/>
                          <a:latin typeface="+mn-lt"/>
                        </a:rPr>
                        <a:t>Realized:</a:t>
                      </a:r>
                    </a:p>
                  </a:txBody>
                  <a:tcPr marL="4133" marR="4133" marT="4133" marB="19837">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4514672"/>
                  </a:ext>
                </a:extLst>
              </a:tr>
              <a:tr h="239759">
                <a:tc rowSpan="5">
                  <a:txBody>
                    <a:bodyPr/>
                    <a:lstStyle/>
                    <a:p>
                      <a:pPr algn="ctr" fontAlgn="ctr"/>
                      <a:r>
                        <a:rPr lang="nb-NO" sz="1400" b="1" i="0" u="none" strike="noStrike">
                          <a:solidFill>
                            <a:srgbClr val="000000"/>
                          </a:solidFill>
                          <a:effectLst/>
                          <a:latin typeface="+mn-lt"/>
                        </a:rPr>
                        <a:t>2</a:t>
                      </a:r>
                    </a:p>
                  </a:txBody>
                  <a:tcPr marL="4133" marR="4133" marT="4133" marB="19837"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7A8"/>
                    </a:solidFill>
                  </a:tcPr>
                </a:tc>
                <a:tc>
                  <a:txBody>
                    <a:bodyPr/>
                    <a:lstStyle/>
                    <a:p>
                      <a:pPr algn="l" fontAlgn="b"/>
                      <a:r>
                        <a:rPr lang="nb-NO" sz="1400" b="1" i="0" u="none" strike="noStrike">
                          <a:solidFill>
                            <a:srgbClr val="000000"/>
                          </a:solidFill>
                          <a:effectLst/>
                          <a:latin typeface="+mn-lt"/>
                        </a:rPr>
                        <a:t>Outcome #2</a:t>
                      </a:r>
                    </a:p>
                  </a:txBody>
                  <a:tcPr marL="4133" marR="4133" marT="4133" marB="19837">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D3"/>
                    </a:solidFill>
                  </a:tcPr>
                </a:tc>
                <a:tc>
                  <a:txBody>
                    <a:bodyPr/>
                    <a:lstStyle/>
                    <a:p>
                      <a:pPr algn="l" fontAlgn="b"/>
                      <a:endParaRPr lang="nb-NO" sz="1400" b="0" i="0" u="none" strike="noStrike">
                        <a:solidFill>
                          <a:srgbClr val="000000"/>
                        </a:solidFill>
                        <a:effectLst/>
                        <a:latin typeface="+mn-lt"/>
                      </a:endParaRPr>
                    </a:p>
                  </a:txBody>
                  <a:tcPr marL="4133" marR="4133" marT="4133" marB="19837">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D3"/>
                    </a:solidFill>
                  </a:tcPr>
                </a:tc>
                <a:tc>
                  <a:txBody>
                    <a:bodyPr/>
                    <a:lstStyle/>
                    <a:p>
                      <a:pPr algn="l" fontAlgn="b"/>
                      <a:endParaRPr lang="nb-NO" sz="1400" b="0" i="0" u="none" strike="noStrike">
                        <a:solidFill>
                          <a:srgbClr val="000000"/>
                        </a:solidFill>
                        <a:effectLst/>
                        <a:latin typeface="+mn-lt"/>
                      </a:endParaRPr>
                    </a:p>
                  </a:txBody>
                  <a:tcPr marL="4133" marR="4133" marT="4133" marB="19837">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D3"/>
                    </a:solidFill>
                  </a:tcPr>
                </a:tc>
                <a:tc>
                  <a:txBody>
                    <a:bodyPr/>
                    <a:lstStyle/>
                    <a:p>
                      <a:pPr algn="l" fontAlgn="b"/>
                      <a:endParaRPr lang="nb-NO" sz="1400" b="0" i="0" u="none" strike="noStrike">
                        <a:solidFill>
                          <a:srgbClr val="000000"/>
                        </a:solidFill>
                        <a:effectLst/>
                        <a:latin typeface="+mn-lt"/>
                      </a:endParaRPr>
                    </a:p>
                  </a:txBody>
                  <a:tcPr marL="4133" marR="4133" marT="4133" marB="19837">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D3"/>
                    </a:solidFill>
                  </a:tcPr>
                </a:tc>
                <a:tc>
                  <a:txBody>
                    <a:bodyPr/>
                    <a:lstStyle/>
                    <a:p>
                      <a:pPr algn="l" fontAlgn="b"/>
                      <a:endParaRPr lang="nb-NO" sz="1400" b="0" i="0" u="none" strike="noStrike">
                        <a:solidFill>
                          <a:srgbClr val="000000"/>
                        </a:solidFill>
                        <a:effectLst/>
                        <a:latin typeface="+mn-lt"/>
                      </a:endParaRPr>
                    </a:p>
                  </a:txBody>
                  <a:tcPr marL="4133" marR="4133" marT="4133" marB="19837">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D3"/>
                    </a:solidFill>
                  </a:tcPr>
                </a:tc>
                <a:tc>
                  <a:txBody>
                    <a:bodyPr/>
                    <a:lstStyle/>
                    <a:p>
                      <a:pPr algn="l" fontAlgn="b"/>
                      <a:endParaRPr lang="nb-NO" sz="1400" b="0" i="0" u="none" strike="noStrike">
                        <a:solidFill>
                          <a:srgbClr val="000000"/>
                        </a:solidFill>
                        <a:effectLst/>
                        <a:latin typeface="+mn-lt"/>
                      </a:endParaRPr>
                    </a:p>
                  </a:txBody>
                  <a:tcPr marL="4133" marR="4133" marT="4133" marB="19837">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D3"/>
                    </a:solidFill>
                  </a:tcPr>
                </a:tc>
                <a:tc>
                  <a:txBody>
                    <a:bodyPr/>
                    <a:lstStyle/>
                    <a:p>
                      <a:pPr algn="l" fontAlgn="b"/>
                      <a:r>
                        <a:rPr lang="nb-NO" sz="1400" b="0" i="1" u="none" strike="noStrike">
                          <a:solidFill>
                            <a:srgbClr val="000000"/>
                          </a:solidFill>
                          <a:effectLst/>
                          <a:latin typeface="+mn-lt"/>
                        </a:rPr>
                        <a:t>Target: </a:t>
                      </a:r>
                      <a:br>
                        <a:rPr lang="nb-NO" sz="1400" b="0" i="1" u="none" strike="noStrike">
                          <a:solidFill>
                            <a:srgbClr val="000000"/>
                          </a:solidFill>
                          <a:effectLst/>
                          <a:latin typeface="+mn-lt"/>
                        </a:rPr>
                      </a:br>
                      <a:r>
                        <a:rPr lang="nb-NO" sz="1400" b="0" i="1" u="none" strike="noStrike">
                          <a:solidFill>
                            <a:srgbClr val="000000"/>
                          </a:solidFill>
                          <a:effectLst/>
                          <a:latin typeface="+mn-lt"/>
                        </a:rPr>
                        <a:t>Realized: </a:t>
                      </a:r>
                    </a:p>
                  </a:txBody>
                  <a:tcPr marL="4133" marR="4133" marT="4133" marB="19837">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D3"/>
                    </a:solidFill>
                  </a:tcPr>
                </a:tc>
                <a:tc>
                  <a:txBody>
                    <a:bodyPr/>
                    <a:lstStyle/>
                    <a:p>
                      <a:pPr algn="l" fontAlgn="b"/>
                      <a:r>
                        <a:rPr lang="nb-NO" sz="1400" b="0" i="1" u="none" strike="noStrike">
                          <a:solidFill>
                            <a:srgbClr val="000000"/>
                          </a:solidFill>
                          <a:effectLst/>
                          <a:latin typeface="+mn-lt"/>
                        </a:rPr>
                        <a:t>Target: </a:t>
                      </a:r>
                      <a:br>
                        <a:rPr lang="nb-NO" sz="1400" b="0" i="1" u="none" strike="noStrike">
                          <a:solidFill>
                            <a:srgbClr val="000000"/>
                          </a:solidFill>
                          <a:effectLst/>
                          <a:latin typeface="+mn-lt"/>
                        </a:rPr>
                      </a:br>
                      <a:r>
                        <a:rPr lang="nb-NO" sz="1400" b="0" i="1" u="none" strike="noStrike">
                          <a:solidFill>
                            <a:srgbClr val="000000"/>
                          </a:solidFill>
                          <a:effectLst/>
                          <a:latin typeface="+mn-lt"/>
                        </a:rPr>
                        <a:t>Realized: </a:t>
                      </a:r>
                    </a:p>
                  </a:txBody>
                  <a:tcPr marL="4133" marR="4133" marT="4133" marB="19837">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D3"/>
                    </a:solidFill>
                  </a:tcPr>
                </a:tc>
                <a:tc>
                  <a:txBody>
                    <a:bodyPr/>
                    <a:lstStyle/>
                    <a:p>
                      <a:pPr algn="l" fontAlgn="b"/>
                      <a:r>
                        <a:rPr lang="nb-NO" sz="1400" b="0" i="1" u="none" strike="noStrike">
                          <a:solidFill>
                            <a:srgbClr val="000000"/>
                          </a:solidFill>
                          <a:effectLst/>
                          <a:latin typeface="+mn-lt"/>
                        </a:rPr>
                        <a:t>Target: </a:t>
                      </a:r>
                      <a:br>
                        <a:rPr lang="nb-NO" sz="1400" b="0" i="1" u="none" strike="noStrike">
                          <a:solidFill>
                            <a:srgbClr val="000000"/>
                          </a:solidFill>
                          <a:effectLst/>
                          <a:latin typeface="+mn-lt"/>
                        </a:rPr>
                      </a:br>
                      <a:r>
                        <a:rPr lang="nb-NO" sz="1400" b="0" i="1" u="none" strike="noStrike">
                          <a:solidFill>
                            <a:srgbClr val="000000"/>
                          </a:solidFill>
                          <a:effectLst/>
                          <a:latin typeface="+mn-lt"/>
                        </a:rPr>
                        <a:t>Realized: </a:t>
                      </a:r>
                    </a:p>
                  </a:txBody>
                  <a:tcPr marL="4133" marR="4133" marT="4133" marB="19837">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D3"/>
                    </a:solidFill>
                  </a:tcPr>
                </a:tc>
                <a:extLst>
                  <a:ext uri="{0D108BD9-81ED-4DB2-BD59-A6C34878D82A}">
                    <a16:rowId xmlns:a16="http://schemas.microsoft.com/office/drawing/2014/main" val="2061147781"/>
                  </a:ext>
                </a:extLst>
              </a:tr>
              <a:tr h="239759">
                <a:tc vMerge="1">
                  <a:txBody>
                    <a:bodyPr/>
                    <a:lstStyle/>
                    <a:p>
                      <a:endParaRPr lang="fr-FR"/>
                    </a:p>
                  </a:txBody>
                  <a:tcPr/>
                </a:tc>
                <a:tc>
                  <a:txBody>
                    <a:bodyPr/>
                    <a:lstStyle/>
                    <a:p>
                      <a:pPr algn="l" fontAlgn="b"/>
                      <a:r>
                        <a:rPr lang="nb-NO" sz="1400" b="0" i="0" u="none" strike="noStrike">
                          <a:solidFill>
                            <a:srgbClr val="000000"/>
                          </a:solidFill>
                          <a:effectLst/>
                          <a:latin typeface="+mn-lt"/>
                        </a:rPr>
                        <a:t>Output #1</a:t>
                      </a: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nb-NO" sz="1400" b="0" i="0" u="none" strike="noStrike">
                        <a:solidFill>
                          <a:srgbClr val="000000"/>
                        </a:solidFill>
                        <a:effectLst/>
                        <a:latin typeface="+mn-lt"/>
                      </a:endParaRP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nb-NO" sz="1400" b="0" i="0" u="none" strike="noStrike">
                        <a:solidFill>
                          <a:srgbClr val="000000"/>
                        </a:solidFill>
                        <a:effectLst/>
                        <a:latin typeface="+mn-lt"/>
                      </a:endParaRP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nb-NO" sz="1400" b="0" i="0" u="none" strike="noStrike">
                        <a:solidFill>
                          <a:srgbClr val="000000"/>
                        </a:solidFill>
                        <a:effectLst/>
                        <a:latin typeface="+mn-lt"/>
                      </a:endParaRP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nb-NO" sz="1400" b="0" i="0" u="none" strike="noStrike">
                        <a:solidFill>
                          <a:srgbClr val="000000"/>
                        </a:solidFill>
                        <a:effectLst/>
                        <a:latin typeface="+mn-lt"/>
                      </a:endParaRP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nb-NO" sz="1400" b="0" i="0" u="none" strike="noStrike">
                        <a:solidFill>
                          <a:srgbClr val="000000"/>
                        </a:solidFill>
                        <a:effectLst/>
                        <a:latin typeface="+mn-lt"/>
                      </a:endParaRP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400" b="0" i="1" u="none" strike="noStrike">
                          <a:solidFill>
                            <a:srgbClr val="000000"/>
                          </a:solidFill>
                          <a:effectLst/>
                          <a:latin typeface="+mn-lt"/>
                        </a:rPr>
                        <a:t>Target: </a:t>
                      </a:r>
                      <a:br>
                        <a:rPr lang="nb-NO" sz="1400" b="0" i="1" u="none" strike="noStrike">
                          <a:solidFill>
                            <a:srgbClr val="000000"/>
                          </a:solidFill>
                          <a:effectLst/>
                          <a:latin typeface="+mn-lt"/>
                        </a:rPr>
                      </a:br>
                      <a:r>
                        <a:rPr lang="nb-NO" sz="1400" b="0" i="1" u="none" strike="noStrike">
                          <a:solidFill>
                            <a:srgbClr val="000000"/>
                          </a:solidFill>
                          <a:effectLst/>
                          <a:latin typeface="+mn-lt"/>
                        </a:rPr>
                        <a:t>Realized: </a:t>
                      </a: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400" b="0" i="1" u="none" strike="noStrike">
                          <a:solidFill>
                            <a:srgbClr val="000000"/>
                          </a:solidFill>
                          <a:effectLst/>
                          <a:latin typeface="+mn-lt"/>
                        </a:rPr>
                        <a:t>Target: </a:t>
                      </a:r>
                      <a:br>
                        <a:rPr lang="nb-NO" sz="1400" b="0" i="1" u="none" strike="noStrike">
                          <a:solidFill>
                            <a:srgbClr val="000000"/>
                          </a:solidFill>
                          <a:effectLst/>
                          <a:latin typeface="+mn-lt"/>
                        </a:rPr>
                      </a:br>
                      <a:r>
                        <a:rPr lang="nb-NO" sz="1400" b="0" i="1" u="none" strike="noStrike">
                          <a:solidFill>
                            <a:srgbClr val="000000"/>
                          </a:solidFill>
                          <a:effectLst/>
                          <a:latin typeface="+mn-lt"/>
                        </a:rPr>
                        <a:t>Realized: </a:t>
                      </a: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400" b="0" i="1" u="none" strike="noStrike">
                          <a:solidFill>
                            <a:srgbClr val="000000"/>
                          </a:solidFill>
                          <a:effectLst/>
                          <a:latin typeface="+mn-lt"/>
                        </a:rPr>
                        <a:t>Target: </a:t>
                      </a:r>
                      <a:br>
                        <a:rPr lang="nb-NO" sz="1400" b="0" i="1" u="none" strike="noStrike">
                          <a:solidFill>
                            <a:srgbClr val="000000"/>
                          </a:solidFill>
                          <a:effectLst/>
                          <a:latin typeface="+mn-lt"/>
                        </a:rPr>
                      </a:br>
                      <a:r>
                        <a:rPr lang="nb-NO" sz="1400" b="0" i="1" u="none" strike="noStrike">
                          <a:solidFill>
                            <a:srgbClr val="000000"/>
                          </a:solidFill>
                          <a:effectLst/>
                          <a:latin typeface="+mn-lt"/>
                        </a:rPr>
                        <a:t>Realized: </a:t>
                      </a: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5513793"/>
                  </a:ext>
                </a:extLst>
              </a:tr>
              <a:tr h="239759">
                <a:tc vMerge="1">
                  <a:txBody>
                    <a:bodyPr/>
                    <a:lstStyle/>
                    <a:p>
                      <a:endParaRPr lang="fr-FR"/>
                    </a:p>
                  </a:txBody>
                  <a:tcPr/>
                </a:tc>
                <a:tc>
                  <a:txBody>
                    <a:bodyPr/>
                    <a:lstStyle/>
                    <a:p>
                      <a:pPr algn="l" fontAlgn="b"/>
                      <a:r>
                        <a:rPr lang="nb-NO" sz="1400" b="0" i="0" u="none" strike="noStrike">
                          <a:solidFill>
                            <a:srgbClr val="000000"/>
                          </a:solidFill>
                          <a:effectLst/>
                          <a:latin typeface="+mn-lt"/>
                        </a:rPr>
                        <a:t>Output #2</a:t>
                      </a: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nb-NO" sz="1400" b="0" i="0" u="none" strike="noStrike">
                        <a:solidFill>
                          <a:srgbClr val="000000"/>
                        </a:solidFill>
                        <a:effectLst/>
                        <a:latin typeface="+mn-lt"/>
                      </a:endParaRP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nb-NO" sz="1400" b="0" i="0" u="none" strike="noStrike">
                        <a:solidFill>
                          <a:srgbClr val="000000"/>
                        </a:solidFill>
                        <a:effectLst/>
                        <a:latin typeface="+mn-lt"/>
                      </a:endParaRP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nb-NO" sz="1400" b="0" i="0" u="none" strike="noStrike">
                        <a:solidFill>
                          <a:srgbClr val="000000"/>
                        </a:solidFill>
                        <a:effectLst/>
                        <a:latin typeface="+mn-lt"/>
                      </a:endParaRP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nb-NO" sz="1400" b="0" i="0" u="none" strike="noStrike">
                        <a:solidFill>
                          <a:srgbClr val="000000"/>
                        </a:solidFill>
                        <a:effectLst/>
                        <a:latin typeface="+mn-lt"/>
                      </a:endParaRP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nb-NO" sz="1400" b="0" i="0" u="none" strike="noStrike">
                        <a:solidFill>
                          <a:srgbClr val="000000"/>
                        </a:solidFill>
                        <a:effectLst/>
                        <a:latin typeface="+mn-lt"/>
                      </a:endParaRP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400" b="0" i="1" u="none" strike="noStrike">
                          <a:solidFill>
                            <a:srgbClr val="000000"/>
                          </a:solidFill>
                          <a:effectLst/>
                          <a:latin typeface="+mn-lt"/>
                        </a:rPr>
                        <a:t>Target: </a:t>
                      </a:r>
                      <a:br>
                        <a:rPr lang="nb-NO" sz="1400" b="0" i="1" u="none" strike="noStrike">
                          <a:solidFill>
                            <a:srgbClr val="000000"/>
                          </a:solidFill>
                          <a:effectLst/>
                          <a:latin typeface="+mn-lt"/>
                        </a:rPr>
                      </a:br>
                      <a:r>
                        <a:rPr lang="nb-NO" sz="1400" b="0" i="1" u="none" strike="noStrike">
                          <a:solidFill>
                            <a:srgbClr val="000000"/>
                          </a:solidFill>
                          <a:effectLst/>
                          <a:latin typeface="+mn-lt"/>
                        </a:rPr>
                        <a:t>Realized:</a:t>
                      </a: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400" b="0" i="1" u="none" strike="noStrike">
                          <a:solidFill>
                            <a:srgbClr val="000000"/>
                          </a:solidFill>
                          <a:effectLst/>
                          <a:latin typeface="+mn-lt"/>
                        </a:rPr>
                        <a:t>Target: </a:t>
                      </a:r>
                      <a:br>
                        <a:rPr lang="nb-NO" sz="1400" b="0" i="1" u="none" strike="noStrike">
                          <a:solidFill>
                            <a:srgbClr val="000000"/>
                          </a:solidFill>
                          <a:effectLst/>
                          <a:latin typeface="+mn-lt"/>
                        </a:rPr>
                      </a:br>
                      <a:r>
                        <a:rPr lang="nb-NO" sz="1400" b="0" i="1" u="none" strike="noStrike">
                          <a:solidFill>
                            <a:srgbClr val="000000"/>
                          </a:solidFill>
                          <a:effectLst/>
                          <a:latin typeface="+mn-lt"/>
                        </a:rPr>
                        <a:t>Realized:</a:t>
                      </a: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400" b="0" i="1" u="none" strike="noStrike">
                          <a:solidFill>
                            <a:srgbClr val="000000"/>
                          </a:solidFill>
                          <a:effectLst/>
                          <a:latin typeface="+mn-lt"/>
                        </a:rPr>
                        <a:t>Target: </a:t>
                      </a:r>
                      <a:br>
                        <a:rPr lang="nb-NO" sz="1400" b="0" i="1" u="none" strike="noStrike">
                          <a:solidFill>
                            <a:srgbClr val="000000"/>
                          </a:solidFill>
                          <a:effectLst/>
                          <a:latin typeface="+mn-lt"/>
                        </a:rPr>
                      </a:br>
                      <a:r>
                        <a:rPr lang="nb-NO" sz="1400" b="0" i="1" u="none" strike="noStrike">
                          <a:solidFill>
                            <a:srgbClr val="000000"/>
                          </a:solidFill>
                          <a:effectLst/>
                          <a:latin typeface="+mn-lt"/>
                        </a:rPr>
                        <a:t>Realized:</a:t>
                      </a: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7245404"/>
                  </a:ext>
                </a:extLst>
              </a:tr>
              <a:tr h="239759">
                <a:tc vMerge="1">
                  <a:txBody>
                    <a:bodyPr/>
                    <a:lstStyle/>
                    <a:p>
                      <a:endParaRPr lang="fr-FR"/>
                    </a:p>
                  </a:txBody>
                  <a:tcPr/>
                </a:tc>
                <a:tc>
                  <a:txBody>
                    <a:bodyPr/>
                    <a:lstStyle/>
                    <a:p>
                      <a:pPr algn="l" fontAlgn="b"/>
                      <a:r>
                        <a:rPr lang="nb-NO" sz="1400" b="0" i="0" u="none" strike="noStrike">
                          <a:solidFill>
                            <a:srgbClr val="000000"/>
                          </a:solidFill>
                          <a:effectLst/>
                          <a:latin typeface="+mn-lt"/>
                        </a:rPr>
                        <a:t>Output #3</a:t>
                      </a: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nb-NO" sz="1400" b="0" i="0" u="none" strike="noStrike">
                        <a:solidFill>
                          <a:srgbClr val="000000"/>
                        </a:solidFill>
                        <a:effectLst/>
                        <a:latin typeface="+mn-lt"/>
                      </a:endParaRP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nb-NO" sz="1400" b="0" i="0" u="none" strike="noStrike">
                        <a:solidFill>
                          <a:srgbClr val="000000"/>
                        </a:solidFill>
                        <a:effectLst/>
                        <a:latin typeface="+mn-lt"/>
                      </a:endParaRP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nb-NO" sz="1400" b="0" i="0" u="none" strike="noStrike">
                        <a:solidFill>
                          <a:srgbClr val="000000"/>
                        </a:solidFill>
                        <a:effectLst/>
                        <a:latin typeface="+mn-lt"/>
                      </a:endParaRP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nb-NO" sz="1400" b="0" i="0" u="none" strike="noStrike">
                        <a:solidFill>
                          <a:srgbClr val="000000"/>
                        </a:solidFill>
                        <a:effectLst/>
                        <a:latin typeface="+mn-lt"/>
                      </a:endParaRP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nb-NO" sz="1400" b="0" i="0" u="none" strike="noStrike">
                        <a:solidFill>
                          <a:srgbClr val="000000"/>
                        </a:solidFill>
                        <a:effectLst/>
                        <a:latin typeface="+mn-lt"/>
                      </a:endParaRP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400" b="0" i="1" u="none" strike="noStrike">
                          <a:solidFill>
                            <a:srgbClr val="000000"/>
                          </a:solidFill>
                          <a:effectLst/>
                          <a:latin typeface="+mn-lt"/>
                        </a:rPr>
                        <a:t>Target: </a:t>
                      </a:r>
                      <a:br>
                        <a:rPr lang="nb-NO" sz="1400" b="0" i="1" u="none" strike="noStrike">
                          <a:solidFill>
                            <a:srgbClr val="000000"/>
                          </a:solidFill>
                          <a:effectLst/>
                          <a:latin typeface="+mn-lt"/>
                        </a:rPr>
                      </a:br>
                      <a:r>
                        <a:rPr lang="nb-NO" sz="1400" b="0" i="1" u="none" strike="noStrike">
                          <a:solidFill>
                            <a:srgbClr val="000000"/>
                          </a:solidFill>
                          <a:effectLst/>
                          <a:latin typeface="+mn-lt"/>
                        </a:rPr>
                        <a:t>Realized:</a:t>
                      </a: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400" b="0" i="1" u="none" strike="noStrike">
                          <a:solidFill>
                            <a:srgbClr val="000000"/>
                          </a:solidFill>
                          <a:effectLst/>
                          <a:latin typeface="+mn-lt"/>
                        </a:rPr>
                        <a:t>Target: </a:t>
                      </a:r>
                      <a:br>
                        <a:rPr lang="nb-NO" sz="1400" b="0" i="1" u="none" strike="noStrike">
                          <a:solidFill>
                            <a:srgbClr val="000000"/>
                          </a:solidFill>
                          <a:effectLst/>
                          <a:latin typeface="+mn-lt"/>
                        </a:rPr>
                      </a:br>
                      <a:r>
                        <a:rPr lang="nb-NO" sz="1400" b="0" i="1" u="none" strike="noStrike">
                          <a:solidFill>
                            <a:srgbClr val="000000"/>
                          </a:solidFill>
                          <a:effectLst/>
                          <a:latin typeface="+mn-lt"/>
                        </a:rPr>
                        <a:t>Realized:</a:t>
                      </a: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400" b="0" i="1" u="none" strike="noStrike">
                          <a:solidFill>
                            <a:srgbClr val="000000"/>
                          </a:solidFill>
                          <a:effectLst/>
                          <a:latin typeface="+mn-lt"/>
                        </a:rPr>
                        <a:t>Target: </a:t>
                      </a:r>
                      <a:br>
                        <a:rPr lang="nb-NO" sz="1400" b="0" i="1" u="none" strike="noStrike">
                          <a:solidFill>
                            <a:srgbClr val="000000"/>
                          </a:solidFill>
                          <a:effectLst/>
                          <a:latin typeface="+mn-lt"/>
                        </a:rPr>
                      </a:br>
                      <a:r>
                        <a:rPr lang="nb-NO" sz="1400" b="0" i="1" u="none" strike="noStrike">
                          <a:solidFill>
                            <a:srgbClr val="000000"/>
                          </a:solidFill>
                          <a:effectLst/>
                          <a:latin typeface="+mn-lt"/>
                        </a:rPr>
                        <a:t>Realized:</a:t>
                      </a: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5427984"/>
                  </a:ext>
                </a:extLst>
              </a:tr>
              <a:tr h="239759">
                <a:tc vMerge="1">
                  <a:txBody>
                    <a:bodyPr/>
                    <a:lstStyle/>
                    <a:p>
                      <a:endParaRPr lang="fr-FR"/>
                    </a:p>
                  </a:txBody>
                  <a:tcPr/>
                </a:tc>
                <a:tc>
                  <a:txBody>
                    <a:bodyPr/>
                    <a:lstStyle/>
                    <a:p>
                      <a:pPr algn="l" fontAlgn="b"/>
                      <a:r>
                        <a:rPr lang="nb-NO" sz="1400" b="0" i="0" u="none" strike="noStrike">
                          <a:solidFill>
                            <a:srgbClr val="000000"/>
                          </a:solidFill>
                          <a:effectLst/>
                          <a:latin typeface="+mn-lt"/>
                        </a:rPr>
                        <a:t>Output #4</a:t>
                      </a: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nb-NO" sz="1400" b="0" i="0" u="none" strike="noStrike">
                        <a:solidFill>
                          <a:srgbClr val="000000"/>
                        </a:solidFill>
                        <a:effectLst/>
                        <a:latin typeface="+mn-lt"/>
                      </a:endParaRP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nb-NO" sz="1400" b="0" i="0" u="none" strike="noStrike">
                        <a:solidFill>
                          <a:srgbClr val="000000"/>
                        </a:solidFill>
                        <a:effectLst/>
                        <a:latin typeface="+mn-lt"/>
                      </a:endParaRP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nb-NO" sz="1400" b="0" i="0" u="none" strike="noStrike">
                        <a:solidFill>
                          <a:srgbClr val="000000"/>
                        </a:solidFill>
                        <a:effectLst/>
                        <a:latin typeface="+mn-lt"/>
                      </a:endParaRP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nb-NO" sz="1400" b="0" i="0" u="none" strike="noStrike">
                        <a:solidFill>
                          <a:srgbClr val="000000"/>
                        </a:solidFill>
                        <a:effectLst/>
                        <a:latin typeface="+mn-lt"/>
                      </a:endParaRP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nb-NO" sz="1400" b="0" i="0" u="none" strike="noStrike">
                        <a:solidFill>
                          <a:srgbClr val="000000"/>
                        </a:solidFill>
                        <a:effectLst/>
                        <a:latin typeface="+mn-lt"/>
                      </a:endParaRP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400" b="0" i="1" u="none" strike="noStrike">
                          <a:solidFill>
                            <a:srgbClr val="000000"/>
                          </a:solidFill>
                          <a:effectLst/>
                          <a:latin typeface="+mn-lt"/>
                        </a:rPr>
                        <a:t>Target: </a:t>
                      </a:r>
                      <a:br>
                        <a:rPr lang="nb-NO" sz="1400" b="0" i="1" u="none" strike="noStrike">
                          <a:solidFill>
                            <a:srgbClr val="000000"/>
                          </a:solidFill>
                          <a:effectLst/>
                          <a:latin typeface="+mn-lt"/>
                        </a:rPr>
                      </a:br>
                      <a:r>
                        <a:rPr lang="nb-NO" sz="1400" b="0" i="1" u="none" strike="noStrike">
                          <a:solidFill>
                            <a:srgbClr val="000000"/>
                          </a:solidFill>
                          <a:effectLst/>
                          <a:latin typeface="+mn-lt"/>
                        </a:rPr>
                        <a:t>Realized:</a:t>
                      </a: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400" b="0" i="1" u="none" strike="noStrike">
                          <a:solidFill>
                            <a:srgbClr val="000000"/>
                          </a:solidFill>
                          <a:effectLst/>
                          <a:latin typeface="+mn-lt"/>
                        </a:rPr>
                        <a:t>Target: </a:t>
                      </a:r>
                      <a:br>
                        <a:rPr lang="nb-NO" sz="1400" b="0" i="1" u="none" strike="noStrike">
                          <a:solidFill>
                            <a:srgbClr val="000000"/>
                          </a:solidFill>
                          <a:effectLst/>
                          <a:latin typeface="+mn-lt"/>
                        </a:rPr>
                      </a:br>
                      <a:r>
                        <a:rPr lang="nb-NO" sz="1400" b="0" i="1" u="none" strike="noStrike">
                          <a:solidFill>
                            <a:srgbClr val="000000"/>
                          </a:solidFill>
                          <a:effectLst/>
                          <a:latin typeface="+mn-lt"/>
                        </a:rPr>
                        <a:t>Realized:</a:t>
                      </a: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400" b="0" i="1" u="none" strike="noStrike">
                          <a:solidFill>
                            <a:srgbClr val="000000"/>
                          </a:solidFill>
                          <a:effectLst/>
                          <a:latin typeface="+mn-lt"/>
                        </a:rPr>
                        <a:t>Target: </a:t>
                      </a:r>
                      <a:br>
                        <a:rPr lang="nb-NO" sz="1400" b="0" i="1" u="none" strike="noStrike">
                          <a:solidFill>
                            <a:srgbClr val="000000"/>
                          </a:solidFill>
                          <a:effectLst/>
                          <a:latin typeface="+mn-lt"/>
                        </a:rPr>
                      </a:br>
                      <a:r>
                        <a:rPr lang="nb-NO" sz="1400" b="0" i="1" u="none" strike="noStrike">
                          <a:solidFill>
                            <a:srgbClr val="000000"/>
                          </a:solidFill>
                          <a:effectLst/>
                          <a:latin typeface="+mn-lt"/>
                        </a:rPr>
                        <a:t>Realized:</a:t>
                      </a: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8906839"/>
                  </a:ext>
                </a:extLst>
              </a:tr>
              <a:tr h="239759">
                <a:tc rowSpan="5">
                  <a:txBody>
                    <a:bodyPr/>
                    <a:lstStyle/>
                    <a:p>
                      <a:pPr algn="ctr" fontAlgn="ctr"/>
                      <a:r>
                        <a:rPr lang="nb-NO" sz="1400" b="1" i="0" u="none" strike="noStrike">
                          <a:solidFill>
                            <a:srgbClr val="000000"/>
                          </a:solidFill>
                          <a:effectLst/>
                          <a:latin typeface="+mn-lt"/>
                        </a:rPr>
                        <a:t>3</a:t>
                      </a:r>
                    </a:p>
                  </a:txBody>
                  <a:tcPr marL="4133" marR="4133" marT="4133" marB="19837"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5A6BD"/>
                    </a:solidFill>
                  </a:tcPr>
                </a:tc>
                <a:tc>
                  <a:txBody>
                    <a:bodyPr/>
                    <a:lstStyle/>
                    <a:p>
                      <a:pPr algn="l" fontAlgn="b"/>
                      <a:r>
                        <a:rPr lang="nb-NO" sz="1400" b="1" i="0" u="none" strike="noStrike">
                          <a:solidFill>
                            <a:srgbClr val="000000"/>
                          </a:solidFill>
                          <a:effectLst/>
                          <a:latin typeface="+mn-lt"/>
                        </a:rPr>
                        <a:t>Outcome #3</a:t>
                      </a: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D1DC"/>
                    </a:solidFill>
                  </a:tcPr>
                </a:tc>
                <a:tc>
                  <a:txBody>
                    <a:bodyPr/>
                    <a:lstStyle/>
                    <a:p>
                      <a:pPr algn="l" fontAlgn="b"/>
                      <a:endParaRPr lang="nb-NO" sz="1400" b="0" i="0" u="none" strike="noStrike">
                        <a:solidFill>
                          <a:srgbClr val="000000"/>
                        </a:solidFill>
                        <a:effectLst/>
                        <a:latin typeface="+mn-lt"/>
                      </a:endParaRP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D1DC"/>
                    </a:solidFill>
                  </a:tcPr>
                </a:tc>
                <a:tc>
                  <a:txBody>
                    <a:bodyPr/>
                    <a:lstStyle/>
                    <a:p>
                      <a:pPr algn="l" fontAlgn="b"/>
                      <a:endParaRPr lang="nb-NO" sz="1400" b="0" i="0" u="none" strike="noStrike">
                        <a:solidFill>
                          <a:srgbClr val="000000"/>
                        </a:solidFill>
                        <a:effectLst/>
                        <a:latin typeface="+mn-lt"/>
                      </a:endParaRP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D1DC"/>
                    </a:solidFill>
                  </a:tcPr>
                </a:tc>
                <a:tc>
                  <a:txBody>
                    <a:bodyPr/>
                    <a:lstStyle/>
                    <a:p>
                      <a:pPr algn="l" fontAlgn="b"/>
                      <a:endParaRPr lang="nb-NO" sz="1400" b="0" i="0" u="none" strike="noStrike">
                        <a:solidFill>
                          <a:srgbClr val="000000"/>
                        </a:solidFill>
                        <a:effectLst/>
                        <a:latin typeface="+mn-lt"/>
                      </a:endParaRP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D1DC"/>
                    </a:solidFill>
                  </a:tcPr>
                </a:tc>
                <a:tc>
                  <a:txBody>
                    <a:bodyPr/>
                    <a:lstStyle/>
                    <a:p>
                      <a:pPr algn="l" fontAlgn="b"/>
                      <a:endParaRPr lang="nb-NO" sz="1400" b="0" i="0" u="none" strike="noStrike">
                        <a:solidFill>
                          <a:srgbClr val="000000"/>
                        </a:solidFill>
                        <a:effectLst/>
                        <a:latin typeface="+mn-lt"/>
                      </a:endParaRP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D1DC"/>
                    </a:solidFill>
                  </a:tcPr>
                </a:tc>
                <a:tc>
                  <a:txBody>
                    <a:bodyPr/>
                    <a:lstStyle/>
                    <a:p>
                      <a:pPr algn="l" fontAlgn="b"/>
                      <a:endParaRPr lang="nb-NO" sz="1400" b="0" i="0" u="none" strike="noStrike">
                        <a:solidFill>
                          <a:srgbClr val="000000"/>
                        </a:solidFill>
                        <a:effectLst/>
                        <a:latin typeface="+mn-lt"/>
                      </a:endParaRP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D1DC"/>
                    </a:solidFill>
                  </a:tcPr>
                </a:tc>
                <a:tc>
                  <a:txBody>
                    <a:bodyPr/>
                    <a:lstStyle/>
                    <a:p>
                      <a:pPr algn="l" fontAlgn="b"/>
                      <a:r>
                        <a:rPr lang="nb-NO" sz="1400" b="0" i="1" u="none" strike="noStrike">
                          <a:solidFill>
                            <a:srgbClr val="000000"/>
                          </a:solidFill>
                          <a:effectLst/>
                          <a:latin typeface="+mn-lt"/>
                        </a:rPr>
                        <a:t>Target: </a:t>
                      </a:r>
                      <a:br>
                        <a:rPr lang="nb-NO" sz="1400" b="0" i="1" u="none" strike="noStrike">
                          <a:solidFill>
                            <a:srgbClr val="000000"/>
                          </a:solidFill>
                          <a:effectLst/>
                          <a:latin typeface="+mn-lt"/>
                        </a:rPr>
                      </a:br>
                      <a:r>
                        <a:rPr lang="nb-NO" sz="1400" b="0" i="1" u="none" strike="noStrike">
                          <a:solidFill>
                            <a:srgbClr val="000000"/>
                          </a:solidFill>
                          <a:effectLst/>
                          <a:latin typeface="+mn-lt"/>
                        </a:rPr>
                        <a:t>Realized: </a:t>
                      </a: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D1DC"/>
                    </a:solidFill>
                  </a:tcPr>
                </a:tc>
                <a:tc>
                  <a:txBody>
                    <a:bodyPr/>
                    <a:lstStyle/>
                    <a:p>
                      <a:pPr algn="l" fontAlgn="b"/>
                      <a:r>
                        <a:rPr lang="nb-NO" sz="1400" b="0" i="1" u="none" strike="noStrike">
                          <a:solidFill>
                            <a:srgbClr val="000000"/>
                          </a:solidFill>
                          <a:effectLst/>
                          <a:latin typeface="+mn-lt"/>
                        </a:rPr>
                        <a:t>Target: </a:t>
                      </a:r>
                      <a:br>
                        <a:rPr lang="nb-NO" sz="1400" b="0" i="1" u="none" strike="noStrike">
                          <a:solidFill>
                            <a:srgbClr val="000000"/>
                          </a:solidFill>
                          <a:effectLst/>
                          <a:latin typeface="+mn-lt"/>
                        </a:rPr>
                      </a:br>
                      <a:r>
                        <a:rPr lang="nb-NO" sz="1400" b="0" i="1" u="none" strike="noStrike">
                          <a:solidFill>
                            <a:srgbClr val="000000"/>
                          </a:solidFill>
                          <a:effectLst/>
                          <a:latin typeface="+mn-lt"/>
                        </a:rPr>
                        <a:t>Realized: </a:t>
                      </a: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D1DC"/>
                    </a:solidFill>
                  </a:tcPr>
                </a:tc>
                <a:tc>
                  <a:txBody>
                    <a:bodyPr/>
                    <a:lstStyle/>
                    <a:p>
                      <a:pPr algn="l" fontAlgn="b"/>
                      <a:r>
                        <a:rPr lang="nb-NO" sz="1400" b="0" i="1" u="none" strike="noStrike">
                          <a:solidFill>
                            <a:srgbClr val="000000"/>
                          </a:solidFill>
                          <a:effectLst/>
                          <a:latin typeface="+mn-lt"/>
                        </a:rPr>
                        <a:t>Target: </a:t>
                      </a:r>
                      <a:br>
                        <a:rPr lang="nb-NO" sz="1400" b="0" i="1" u="none" strike="noStrike">
                          <a:solidFill>
                            <a:srgbClr val="000000"/>
                          </a:solidFill>
                          <a:effectLst/>
                          <a:latin typeface="+mn-lt"/>
                        </a:rPr>
                      </a:br>
                      <a:r>
                        <a:rPr lang="nb-NO" sz="1400" b="0" i="1" u="none" strike="noStrike">
                          <a:solidFill>
                            <a:srgbClr val="000000"/>
                          </a:solidFill>
                          <a:effectLst/>
                          <a:latin typeface="+mn-lt"/>
                        </a:rPr>
                        <a:t>Realized: </a:t>
                      </a: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D1DC"/>
                    </a:solidFill>
                  </a:tcPr>
                </a:tc>
                <a:extLst>
                  <a:ext uri="{0D108BD9-81ED-4DB2-BD59-A6C34878D82A}">
                    <a16:rowId xmlns:a16="http://schemas.microsoft.com/office/drawing/2014/main" val="751872456"/>
                  </a:ext>
                </a:extLst>
              </a:tr>
              <a:tr h="239759">
                <a:tc vMerge="1">
                  <a:txBody>
                    <a:bodyPr/>
                    <a:lstStyle/>
                    <a:p>
                      <a:endParaRPr lang="fr-FR"/>
                    </a:p>
                  </a:txBody>
                  <a:tcPr/>
                </a:tc>
                <a:tc>
                  <a:txBody>
                    <a:bodyPr/>
                    <a:lstStyle/>
                    <a:p>
                      <a:pPr algn="l" fontAlgn="b"/>
                      <a:r>
                        <a:rPr lang="nb-NO" sz="1400" b="0" i="0" u="none" strike="noStrike">
                          <a:solidFill>
                            <a:srgbClr val="000000"/>
                          </a:solidFill>
                          <a:effectLst/>
                          <a:latin typeface="+mn-lt"/>
                        </a:rPr>
                        <a:t>Output #1</a:t>
                      </a: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nb-NO" sz="1400" b="0" i="0" u="none" strike="noStrike">
                        <a:solidFill>
                          <a:srgbClr val="000000"/>
                        </a:solidFill>
                        <a:effectLst/>
                        <a:latin typeface="+mn-lt"/>
                      </a:endParaRP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nb-NO" sz="1400" b="0" i="0" u="none" strike="noStrike">
                        <a:solidFill>
                          <a:srgbClr val="000000"/>
                        </a:solidFill>
                        <a:effectLst/>
                        <a:latin typeface="+mn-lt"/>
                      </a:endParaRP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nb-NO" sz="1400" b="0" i="0" u="none" strike="noStrike">
                        <a:solidFill>
                          <a:srgbClr val="000000"/>
                        </a:solidFill>
                        <a:effectLst/>
                        <a:latin typeface="+mn-lt"/>
                      </a:endParaRP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nb-NO" sz="1400" b="0" i="0" u="none" strike="noStrike">
                        <a:solidFill>
                          <a:srgbClr val="000000"/>
                        </a:solidFill>
                        <a:effectLst/>
                        <a:latin typeface="+mn-lt"/>
                      </a:endParaRP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nb-NO" sz="1400" b="0" i="0" u="none" strike="noStrike">
                        <a:solidFill>
                          <a:srgbClr val="000000"/>
                        </a:solidFill>
                        <a:effectLst/>
                        <a:latin typeface="+mn-lt"/>
                      </a:endParaRP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400" b="0" i="1" u="none" strike="noStrike">
                          <a:solidFill>
                            <a:srgbClr val="000000"/>
                          </a:solidFill>
                          <a:effectLst/>
                          <a:latin typeface="+mn-lt"/>
                        </a:rPr>
                        <a:t>Target: </a:t>
                      </a:r>
                      <a:br>
                        <a:rPr lang="nb-NO" sz="1400" b="0" i="1" u="none" strike="noStrike">
                          <a:solidFill>
                            <a:srgbClr val="000000"/>
                          </a:solidFill>
                          <a:effectLst/>
                          <a:latin typeface="+mn-lt"/>
                        </a:rPr>
                      </a:br>
                      <a:r>
                        <a:rPr lang="nb-NO" sz="1400" b="0" i="1" u="none" strike="noStrike">
                          <a:solidFill>
                            <a:srgbClr val="000000"/>
                          </a:solidFill>
                          <a:effectLst/>
                          <a:latin typeface="+mn-lt"/>
                        </a:rPr>
                        <a:t>Realized: </a:t>
                      </a: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400" b="0" i="1" u="none" strike="noStrike">
                          <a:solidFill>
                            <a:srgbClr val="000000"/>
                          </a:solidFill>
                          <a:effectLst/>
                          <a:latin typeface="+mn-lt"/>
                        </a:rPr>
                        <a:t>Target: </a:t>
                      </a:r>
                      <a:br>
                        <a:rPr lang="nb-NO" sz="1400" b="0" i="1" u="none" strike="noStrike">
                          <a:solidFill>
                            <a:srgbClr val="000000"/>
                          </a:solidFill>
                          <a:effectLst/>
                          <a:latin typeface="+mn-lt"/>
                        </a:rPr>
                      </a:br>
                      <a:r>
                        <a:rPr lang="nb-NO" sz="1400" b="0" i="1" u="none" strike="noStrike">
                          <a:solidFill>
                            <a:srgbClr val="000000"/>
                          </a:solidFill>
                          <a:effectLst/>
                          <a:latin typeface="+mn-lt"/>
                        </a:rPr>
                        <a:t>Realized: </a:t>
                      </a: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400" b="0" i="1" u="none" strike="noStrike">
                          <a:solidFill>
                            <a:srgbClr val="000000"/>
                          </a:solidFill>
                          <a:effectLst/>
                          <a:latin typeface="+mn-lt"/>
                        </a:rPr>
                        <a:t>Target: </a:t>
                      </a:r>
                      <a:br>
                        <a:rPr lang="nb-NO" sz="1400" b="0" i="1" u="none" strike="noStrike">
                          <a:solidFill>
                            <a:srgbClr val="000000"/>
                          </a:solidFill>
                          <a:effectLst/>
                          <a:latin typeface="+mn-lt"/>
                        </a:rPr>
                      </a:br>
                      <a:r>
                        <a:rPr lang="nb-NO" sz="1400" b="0" i="1" u="none" strike="noStrike">
                          <a:solidFill>
                            <a:srgbClr val="000000"/>
                          </a:solidFill>
                          <a:effectLst/>
                          <a:latin typeface="+mn-lt"/>
                        </a:rPr>
                        <a:t>Realized: </a:t>
                      </a: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9196454"/>
                  </a:ext>
                </a:extLst>
              </a:tr>
              <a:tr h="239759">
                <a:tc vMerge="1">
                  <a:txBody>
                    <a:bodyPr/>
                    <a:lstStyle/>
                    <a:p>
                      <a:endParaRPr lang="fr-FR"/>
                    </a:p>
                  </a:txBody>
                  <a:tcPr/>
                </a:tc>
                <a:tc>
                  <a:txBody>
                    <a:bodyPr/>
                    <a:lstStyle/>
                    <a:p>
                      <a:pPr algn="l" fontAlgn="b"/>
                      <a:r>
                        <a:rPr lang="nb-NO" sz="1400" b="0" i="0" u="none" strike="noStrike">
                          <a:solidFill>
                            <a:srgbClr val="000000"/>
                          </a:solidFill>
                          <a:effectLst/>
                          <a:latin typeface="+mn-lt"/>
                        </a:rPr>
                        <a:t>Output #2</a:t>
                      </a: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nb-NO" sz="1400" b="0" i="0" u="none" strike="noStrike">
                        <a:solidFill>
                          <a:srgbClr val="000000"/>
                        </a:solidFill>
                        <a:effectLst/>
                        <a:latin typeface="+mn-lt"/>
                      </a:endParaRP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nb-NO" sz="1400" b="0" i="0" u="none" strike="noStrike">
                        <a:solidFill>
                          <a:srgbClr val="000000"/>
                        </a:solidFill>
                        <a:effectLst/>
                        <a:latin typeface="+mn-lt"/>
                      </a:endParaRP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nb-NO" sz="1400" b="0" i="0" u="none" strike="noStrike">
                        <a:solidFill>
                          <a:srgbClr val="000000"/>
                        </a:solidFill>
                        <a:effectLst/>
                        <a:latin typeface="+mn-lt"/>
                      </a:endParaRP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nb-NO" sz="1400" b="0" i="0" u="none" strike="noStrike">
                        <a:solidFill>
                          <a:srgbClr val="000000"/>
                        </a:solidFill>
                        <a:effectLst/>
                        <a:latin typeface="+mn-lt"/>
                      </a:endParaRP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nb-NO" sz="1400" b="0" i="0" u="none" strike="noStrike">
                        <a:solidFill>
                          <a:srgbClr val="000000"/>
                        </a:solidFill>
                        <a:effectLst/>
                        <a:latin typeface="+mn-lt"/>
                      </a:endParaRP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400" b="0" i="1" u="none" strike="noStrike">
                          <a:solidFill>
                            <a:srgbClr val="000000"/>
                          </a:solidFill>
                          <a:effectLst/>
                          <a:latin typeface="+mn-lt"/>
                        </a:rPr>
                        <a:t>Target: </a:t>
                      </a:r>
                      <a:br>
                        <a:rPr lang="nb-NO" sz="1400" b="0" i="1" u="none" strike="noStrike">
                          <a:solidFill>
                            <a:srgbClr val="000000"/>
                          </a:solidFill>
                          <a:effectLst/>
                          <a:latin typeface="+mn-lt"/>
                        </a:rPr>
                      </a:br>
                      <a:r>
                        <a:rPr lang="nb-NO" sz="1400" b="0" i="1" u="none" strike="noStrike">
                          <a:solidFill>
                            <a:srgbClr val="000000"/>
                          </a:solidFill>
                          <a:effectLst/>
                          <a:latin typeface="+mn-lt"/>
                        </a:rPr>
                        <a:t>Realized:</a:t>
                      </a: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400" b="0" i="1" u="none" strike="noStrike">
                          <a:solidFill>
                            <a:srgbClr val="000000"/>
                          </a:solidFill>
                          <a:effectLst/>
                          <a:latin typeface="+mn-lt"/>
                        </a:rPr>
                        <a:t>Target: </a:t>
                      </a:r>
                      <a:br>
                        <a:rPr lang="nb-NO" sz="1400" b="0" i="1" u="none" strike="noStrike">
                          <a:solidFill>
                            <a:srgbClr val="000000"/>
                          </a:solidFill>
                          <a:effectLst/>
                          <a:latin typeface="+mn-lt"/>
                        </a:rPr>
                      </a:br>
                      <a:r>
                        <a:rPr lang="nb-NO" sz="1400" b="0" i="1" u="none" strike="noStrike">
                          <a:solidFill>
                            <a:srgbClr val="000000"/>
                          </a:solidFill>
                          <a:effectLst/>
                          <a:latin typeface="+mn-lt"/>
                        </a:rPr>
                        <a:t>Realized:</a:t>
                      </a: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400" b="0" i="1" u="none" strike="noStrike">
                          <a:solidFill>
                            <a:srgbClr val="000000"/>
                          </a:solidFill>
                          <a:effectLst/>
                          <a:latin typeface="+mn-lt"/>
                        </a:rPr>
                        <a:t>Target: </a:t>
                      </a:r>
                      <a:br>
                        <a:rPr lang="nb-NO" sz="1400" b="0" i="1" u="none" strike="noStrike">
                          <a:solidFill>
                            <a:srgbClr val="000000"/>
                          </a:solidFill>
                          <a:effectLst/>
                          <a:latin typeface="+mn-lt"/>
                        </a:rPr>
                      </a:br>
                      <a:r>
                        <a:rPr lang="nb-NO" sz="1400" b="0" i="1" u="none" strike="noStrike">
                          <a:solidFill>
                            <a:srgbClr val="000000"/>
                          </a:solidFill>
                          <a:effectLst/>
                          <a:latin typeface="+mn-lt"/>
                        </a:rPr>
                        <a:t>Realized:</a:t>
                      </a: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9216148"/>
                  </a:ext>
                </a:extLst>
              </a:tr>
              <a:tr h="239759">
                <a:tc vMerge="1">
                  <a:txBody>
                    <a:bodyPr/>
                    <a:lstStyle/>
                    <a:p>
                      <a:endParaRPr lang="fr-FR"/>
                    </a:p>
                  </a:txBody>
                  <a:tcPr/>
                </a:tc>
                <a:tc>
                  <a:txBody>
                    <a:bodyPr/>
                    <a:lstStyle/>
                    <a:p>
                      <a:pPr algn="l" fontAlgn="b"/>
                      <a:r>
                        <a:rPr lang="nb-NO" sz="1400" b="0" i="0" u="none" strike="noStrike">
                          <a:solidFill>
                            <a:srgbClr val="000000"/>
                          </a:solidFill>
                          <a:effectLst/>
                          <a:latin typeface="+mn-lt"/>
                        </a:rPr>
                        <a:t>Output #3</a:t>
                      </a:r>
                    </a:p>
                  </a:txBody>
                  <a:tcPr marL="4133" marR="4133" marT="4133" marB="19837">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nb-NO" sz="1400" b="0" i="0" u="none" strike="noStrike">
                        <a:solidFill>
                          <a:srgbClr val="000000"/>
                        </a:solidFill>
                        <a:effectLst/>
                        <a:latin typeface="+mn-lt"/>
                      </a:endParaRPr>
                    </a:p>
                  </a:txBody>
                  <a:tcPr marL="4133" marR="4133" marT="4133" marB="19837">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nb-NO" sz="1400" b="0" i="0" u="none" strike="noStrike">
                        <a:solidFill>
                          <a:srgbClr val="000000"/>
                        </a:solidFill>
                        <a:effectLst/>
                        <a:latin typeface="+mn-lt"/>
                      </a:endParaRPr>
                    </a:p>
                  </a:txBody>
                  <a:tcPr marL="4133" marR="4133" marT="4133" marB="19837">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nb-NO" sz="1400" b="0" i="0" u="none" strike="noStrike">
                        <a:solidFill>
                          <a:srgbClr val="000000"/>
                        </a:solidFill>
                        <a:effectLst/>
                        <a:latin typeface="+mn-lt"/>
                      </a:endParaRPr>
                    </a:p>
                  </a:txBody>
                  <a:tcPr marL="4133" marR="4133" marT="4133" marB="19837">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nb-NO" sz="1400" b="0" i="0" u="none" strike="noStrike">
                        <a:solidFill>
                          <a:srgbClr val="000000"/>
                        </a:solidFill>
                        <a:effectLst/>
                        <a:latin typeface="+mn-lt"/>
                      </a:endParaRPr>
                    </a:p>
                  </a:txBody>
                  <a:tcPr marL="4133" marR="4133" marT="4133" marB="19837">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nb-NO" sz="1400" b="0" i="0" u="none" strike="noStrike">
                        <a:solidFill>
                          <a:srgbClr val="000000"/>
                        </a:solidFill>
                        <a:effectLst/>
                        <a:latin typeface="+mn-lt"/>
                      </a:endParaRPr>
                    </a:p>
                  </a:txBody>
                  <a:tcPr marL="4133" marR="4133" marT="4133" marB="19837">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r>
                        <a:rPr lang="nb-NO" sz="1400" b="0" i="1" u="none" strike="noStrike">
                          <a:solidFill>
                            <a:srgbClr val="000000"/>
                          </a:solidFill>
                          <a:effectLst/>
                          <a:latin typeface="+mn-lt"/>
                        </a:rPr>
                        <a:t>Target: </a:t>
                      </a:r>
                      <a:br>
                        <a:rPr lang="nb-NO" sz="1400" b="0" i="1" u="none" strike="noStrike">
                          <a:solidFill>
                            <a:srgbClr val="000000"/>
                          </a:solidFill>
                          <a:effectLst/>
                          <a:latin typeface="+mn-lt"/>
                        </a:rPr>
                      </a:br>
                      <a:r>
                        <a:rPr lang="nb-NO" sz="1400" b="0" i="1" u="none" strike="noStrike">
                          <a:solidFill>
                            <a:srgbClr val="000000"/>
                          </a:solidFill>
                          <a:effectLst/>
                          <a:latin typeface="+mn-lt"/>
                        </a:rPr>
                        <a:t>Realized:</a:t>
                      </a:r>
                    </a:p>
                  </a:txBody>
                  <a:tcPr marL="4133" marR="4133" marT="4133" marB="19837">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r>
                        <a:rPr lang="nb-NO" sz="1400" b="0" i="1" u="none" strike="noStrike">
                          <a:solidFill>
                            <a:srgbClr val="000000"/>
                          </a:solidFill>
                          <a:effectLst/>
                          <a:latin typeface="+mn-lt"/>
                        </a:rPr>
                        <a:t>Target: </a:t>
                      </a:r>
                      <a:br>
                        <a:rPr lang="nb-NO" sz="1400" b="0" i="1" u="none" strike="noStrike">
                          <a:solidFill>
                            <a:srgbClr val="000000"/>
                          </a:solidFill>
                          <a:effectLst/>
                          <a:latin typeface="+mn-lt"/>
                        </a:rPr>
                      </a:br>
                      <a:r>
                        <a:rPr lang="nb-NO" sz="1400" b="0" i="1" u="none" strike="noStrike">
                          <a:solidFill>
                            <a:srgbClr val="000000"/>
                          </a:solidFill>
                          <a:effectLst/>
                          <a:latin typeface="+mn-lt"/>
                        </a:rPr>
                        <a:t>Realized:</a:t>
                      </a:r>
                    </a:p>
                  </a:txBody>
                  <a:tcPr marL="4133" marR="4133" marT="4133" marB="19837">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r>
                        <a:rPr lang="nb-NO" sz="1400" b="0" i="1" u="none" strike="noStrike">
                          <a:solidFill>
                            <a:srgbClr val="000000"/>
                          </a:solidFill>
                          <a:effectLst/>
                          <a:latin typeface="+mn-lt"/>
                        </a:rPr>
                        <a:t>Target: </a:t>
                      </a:r>
                      <a:br>
                        <a:rPr lang="nb-NO" sz="1400" b="0" i="1" u="none" strike="noStrike">
                          <a:solidFill>
                            <a:srgbClr val="000000"/>
                          </a:solidFill>
                          <a:effectLst/>
                          <a:latin typeface="+mn-lt"/>
                        </a:rPr>
                      </a:br>
                      <a:r>
                        <a:rPr lang="nb-NO" sz="1400" b="0" i="1" u="none" strike="noStrike">
                          <a:solidFill>
                            <a:srgbClr val="000000"/>
                          </a:solidFill>
                          <a:effectLst/>
                          <a:latin typeface="+mn-lt"/>
                        </a:rPr>
                        <a:t>Realized:</a:t>
                      </a:r>
                    </a:p>
                  </a:txBody>
                  <a:tcPr marL="4133" marR="4133" marT="4133" marB="19837">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2724844846"/>
                  </a:ext>
                </a:extLst>
              </a:tr>
              <a:tr h="239759">
                <a:tc vMerge="1">
                  <a:txBody>
                    <a:bodyPr/>
                    <a:lstStyle/>
                    <a:p>
                      <a:endParaRPr lang="fr-FR"/>
                    </a:p>
                  </a:txBody>
                  <a:tcPr/>
                </a:tc>
                <a:tc>
                  <a:txBody>
                    <a:bodyPr/>
                    <a:lstStyle/>
                    <a:p>
                      <a:pPr algn="l" fontAlgn="b"/>
                      <a:r>
                        <a:rPr lang="nb-NO" sz="1400" b="0" i="0" u="none" strike="noStrike">
                          <a:solidFill>
                            <a:srgbClr val="000000"/>
                          </a:solidFill>
                          <a:effectLst/>
                          <a:latin typeface="+mn-lt"/>
                        </a:rPr>
                        <a:t>Output #4</a:t>
                      </a:r>
                    </a:p>
                  </a:txBody>
                  <a:tcPr marL="4133" marR="4133" marT="4133" marB="19837"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nb-NO" sz="1400" b="0" i="0" u="none" strike="noStrike">
                        <a:solidFill>
                          <a:srgbClr val="000000"/>
                        </a:solidFill>
                        <a:effectLst/>
                        <a:latin typeface="+mn-lt"/>
                      </a:endParaRPr>
                    </a:p>
                  </a:txBody>
                  <a:tcPr marL="4133" marR="4133" marT="4133" marB="19837"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nb-NO" sz="1400" b="0" i="0" u="none" strike="noStrike">
                        <a:solidFill>
                          <a:srgbClr val="000000"/>
                        </a:solidFill>
                        <a:effectLst/>
                        <a:latin typeface="+mn-lt"/>
                      </a:endParaRPr>
                    </a:p>
                  </a:txBody>
                  <a:tcPr marL="4133" marR="4133" marT="4133" marB="19837"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nb-NO" sz="1400" b="0" i="0" u="none" strike="noStrike">
                        <a:solidFill>
                          <a:srgbClr val="000000"/>
                        </a:solidFill>
                        <a:effectLst/>
                        <a:latin typeface="+mn-lt"/>
                      </a:endParaRPr>
                    </a:p>
                  </a:txBody>
                  <a:tcPr marL="4133" marR="4133" marT="4133" marB="19837"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nb-NO" sz="1400" b="0" i="0" u="none" strike="noStrike">
                        <a:solidFill>
                          <a:srgbClr val="000000"/>
                        </a:solidFill>
                        <a:effectLst/>
                        <a:latin typeface="+mn-lt"/>
                      </a:endParaRPr>
                    </a:p>
                  </a:txBody>
                  <a:tcPr marL="4133" marR="4133" marT="4133" marB="19837"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nb-NO" sz="1400" b="0" i="0" u="none" strike="noStrike">
                        <a:solidFill>
                          <a:srgbClr val="000000"/>
                        </a:solidFill>
                        <a:effectLst/>
                        <a:latin typeface="+mn-lt"/>
                      </a:endParaRPr>
                    </a:p>
                  </a:txBody>
                  <a:tcPr marL="4133" marR="4133" marT="4133" marB="19837"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nb-NO" sz="1400" b="0" i="1" u="none" strike="noStrike">
                          <a:solidFill>
                            <a:srgbClr val="000000"/>
                          </a:solidFill>
                          <a:effectLst/>
                          <a:latin typeface="+mn-lt"/>
                        </a:rPr>
                        <a:t>Target: </a:t>
                      </a:r>
                      <a:br>
                        <a:rPr lang="nb-NO" sz="1400" b="0" i="1" u="none" strike="noStrike">
                          <a:solidFill>
                            <a:srgbClr val="000000"/>
                          </a:solidFill>
                          <a:effectLst/>
                          <a:latin typeface="+mn-lt"/>
                        </a:rPr>
                      </a:br>
                      <a:r>
                        <a:rPr lang="nb-NO" sz="1400" b="0" i="1" u="none" strike="noStrike">
                          <a:solidFill>
                            <a:srgbClr val="000000"/>
                          </a:solidFill>
                          <a:effectLst/>
                          <a:latin typeface="+mn-lt"/>
                        </a:rPr>
                        <a:t>Realized:</a:t>
                      </a:r>
                    </a:p>
                  </a:txBody>
                  <a:tcPr marL="4133" marR="4133" marT="4133" marB="19837"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nb-NO" sz="1400" b="0" i="1" u="none" strike="noStrike">
                          <a:solidFill>
                            <a:srgbClr val="000000"/>
                          </a:solidFill>
                          <a:effectLst/>
                          <a:latin typeface="+mn-lt"/>
                        </a:rPr>
                        <a:t>Target: </a:t>
                      </a:r>
                      <a:br>
                        <a:rPr lang="nb-NO" sz="1400" b="0" i="1" u="none" strike="noStrike">
                          <a:solidFill>
                            <a:srgbClr val="000000"/>
                          </a:solidFill>
                          <a:effectLst/>
                          <a:latin typeface="+mn-lt"/>
                        </a:rPr>
                      </a:br>
                      <a:r>
                        <a:rPr lang="nb-NO" sz="1400" b="0" i="1" u="none" strike="noStrike">
                          <a:solidFill>
                            <a:srgbClr val="000000"/>
                          </a:solidFill>
                          <a:effectLst/>
                          <a:latin typeface="+mn-lt"/>
                        </a:rPr>
                        <a:t>Realized:</a:t>
                      </a:r>
                    </a:p>
                  </a:txBody>
                  <a:tcPr marL="4133" marR="4133" marT="4133" marB="19837"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nb-NO" sz="1400" b="0" i="1" u="none" strike="noStrike">
                          <a:solidFill>
                            <a:srgbClr val="000000"/>
                          </a:solidFill>
                          <a:effectLst/>
                          <a:latin typeface="+mn-lt"/>
                        </a:rPr>
                        <a:t>Target: </a:t>
                      </a:r>
                      <a:br>
                        <a:rPr lang="nb-NO" sz="1400" b="0" i="1" u="none" strike="noStrike">
                          <a:solidFill>
                            <a:srgbClr val="000000"/>
                          </a:solidFill>
                          <a:effectLst/>
                          <a:latin typeface="+mn-lt"/>
                        </a:rPr>
                      </a:br>
                      <a:r>
                        <a:rPr lang="nb-NO" sz="1400" b="0" i="1" u="none" strike="noStrike">
                          <a:solidFill>
                            <a:srgbClr val="000000"/>
                          </a:solidFill>
                          <a:effectLst/>
                          <a:latin typeface="+mn-lt"/>
                        </a:rPr>
                        <a:t>Realized:</a:t>
                      </a:r>
                    </a:p>
                  </a:txBody>
                  <a:tcPr marL="4133" marR="4133" marT="4133" marB="19837"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2199392"/>
                  </a:ext>
                </a:extLst>
              </a:tr>
            </a:tbl>
          </a:graphicData>
        </a:graphic>
      </p:graphicFrame>
    </p:spTree>
    <p:extLst>
      <p:ext uri="{BB962C8B-B14F-4D97-AF65-F5344CB8AC3E}">
        <p14:creationId xmlns:p14="http://schemas.microsoft.com/office/powerpoint/2010/main" val="26739239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07F47-0065-4D8C-93E2-1551CF2BBBC2}"/>
              </a:ext>
            </a:extLst>
          </p:cNvPr>
          <p:cNvSpPr>
            <a:spLocks noGrp="1"/>
          </p:cNvSpPr>
          <p:nvPr>
            <p:ph type="title"/>
          </p:nvPr>
        </p:nvSpPr>
        <p:spPr/>
        <p:txBody>
          <a:bodyPr/>
          <a:lstStyle/>
          <a:p>
            <a:r>
              <a:rPr lang="fr-FR"/>
              <a:t>Beyond the log frame</a:t>
            </a:r>
          </a:p>
        </p:txBody>
      </p:sp>
      <p:sp>
        <p:nvSpPr>
          <p:cNvPr id="3" name="Content Placeholder 2">
            <a:extLst>
              <a:ext uri="{FF2B5EF4-FFF2-40B4-BE49-F238E27FC236}">
                <a16:creationId xmlns:a16="http://schemas.microsoft.com/office/drawing/2014/main" id="{7BEE90CA-3A2E-4484-9D6E-DA0367F08AC5}"/>
              </a:ext>
            </a:extLst>
          </p:cNvPr>
          <p:cNvSpPr>
            <a:spLocks noGrp="1"/>
          </p:cNvSpPr>
          <p:nvPr>
            <p:ph idx="1"/>
          </p:nvPr>
        </p:nvSpPr>
        <p:spPr/>
        <p:txBody>
          <a:bodyPr/>
          <a:lstStyle/>
          <a:p>
            <a:r>
              <a:rPr lang="fr-FR"/>
              <a:t>Log frame </a:t>
            </a:r>
            <a:r>
              <a:rPr lang="fr-FR" err="1"/>
              <a:t>is</a:t>
            </a:r>
            <a:r>
              <a:rPr lang="fr-FR"/>
              <a:t> for data collection</a:t>
            </a:r>
          </a:p>
          <a:p>
            <a:r>
              <a:rPr lang="fr-FR"/>
              <a:t>Progress </a:t>
            </a:r>
            <a:r>
              <a:rPr lang="fr-FR" err="1"/>
              <a:t>reporting</a:t>
            </a:r>
            <a:r>
              <a:rPr lang="fr-FR"/>
              <a:t> </a:t>
            </a:r>
            <a:r>
              <a:rPr lang="fr-FR" err="1"/>
              <a:t>based</a:t>
            </a:r>
            <a:r>
              <a:rPr lang="fr-FR"/>
              <a:t> on </a:t>
            </a:r>
            <a:r>
              <a:rPr lang="fr-FR" err="1"/>
              <a:t>facts</a:t>
            </a:r>
            <a:r>
              <a:rPr lang="fr-FR"/>
              <a:t> / data (log frame) but can </a:t>
            </a:r>
            <a:r>
              <a:rPr lang="fr-FR" err="1"/>
              <a:t>allow</a:t>
            </a:r>
            <a:r>
              <a:rPr lang="fr-FR"/>
              <a:t> for </a:t>
            </a:r>
            <a:r>
              <a:rPr lang="fr-FR" b="1" err="1"/>
              <a:t>broader</a:t>
            </a:r>
            <a:r>
              <a:rPr lang="fr-FR" b="1"/>
              <a:t> </a:t>
            </a:r>
            <a:r>
              <a:rPr lang="fr-FR" b="1" err="1"/>
              <a:t>reflections</a:t>
            </a:r>
            <a:r>
              <a:rPr lang="fr-FR" b="1"/>
              <a:t>: </a:t>
            </a:r>
          </a:p>
          <a:p>
            <a:pPr lvl="1"/>
            <a:r>
              <a:rPr lang="fr-FR"/>
              <a:t>How </a:t>
            </a:r>
            <a:r>
              <a:rPr lang="fr-FR" err="1"/>
              <a:t>did</a:t>
            </a:r>
            <a:r>
              <a:rPr lang="fr-FR"/>
              <a:t> </a:t>
            </a:r>
            <a:r>
              <a:rPr lang="fr-FR" err="1"/>
              <a:t>context</a:t>
            </a:r>
            <a:r>
              <a:rPr lang="fr-FR"/>
              <a:t> change? </a:t>
            </a:r>
            <a:r>
              <a:rPr lang="fr-FR" err="1"/>
              <a:t>Political</a:t>
            </a:r>
            <a:r>
              <a:rPr lang="fr-FR"/>
              <a:t> change, </a:t>
            </a:r>
            <a:r>
              <a:rPr lang="fr-FR" err="1"/>
              <a:t>regulatory</a:t>
            </a:r>
            <a:r>
              <a:rPr lang="fr-FR"/>
              <a:t> change </a:t>
            </a:r>
            <a:r>
              <a:rPr lang="fr-FR" err="1"/>
              <a:t>etc</a:t>
            </a:r>
            <a:endParaRPr lang="fr-FR"/>
          </a:p>
          <a:p>
            <a:pPr lvl="1"/>
            <a:r>
              <a:rPr lang="fr-FR"/>
              <a:t>Stakeholder mapping: new people / </a:t>
            </a:r>
            <a:r>
              <a:rPr lang="fr-FR" err="1"/>
              <a:t>actors</a:t>
            </a:r>
            <a:r>
              <a:rPr lang="fr-FR"/>
              <a:t> </a:t>
            </a:r>
            <a:r>
              <a:rPr lang="fr-FR" err="1"/>
              <a:t>that</a:t>
            </a:r>
            <a:r>
              <a:rPr lang="fr-FR"/>
              <a:t> </a:t>
            </a:r>
            <a:r>
              <a:rPr lang="fr-FR" err="1"/>
              <a:t>need</a:t>
            </a:r>
            <a:r>
              <a:rPr lang="fr-FR"/>
              <a:t> to </a:t>
            </a:r>
            <a:r>
              <a:rPr lang="fr-FR" err="1"/>
              <a:t>be</a:t>
            </a:r>
            <a:r>
              <a:rPr lang="fr-FR"/>
              <a:t> </a:t>
            </a:r>
            <a:r>
              <a:rPr lang="fr-FR" err="1"/>
              <a:t>consulted</a:t>
            </a:r>
            <a:r>
              <a:rPr lang="fr-FR"/>
              <a:t>?</a:t>
            </a:r>
          </a:p>
          <a:p>
            <a:pPr lvl="1"/>
            <a:r>
              <a:rPr lang="fr-FR"/>
              <a:t>Are </a:t>
            </a:r>
            <a:r>
              <a:rPr lang="fr-FR" err="1"/>
              <a:t>there</a:t>
            </a:r>
            <a:r>
              <a:rPr lang="fr-FR"/>
              <a:t> </a:t>
            </a:r>
            <a:r>
              <a:rPr lang="fr-FR" err="1"/>
              <a:t>enough</a:t>
            </a:r>
            <a:r>
              <a:rPr lang="fr-FR"/>
              <a:t> </a:t>
            </a:r>
            <a:r>
              <a:rPr lang="fr-FR" err="1"/>
              <a:t>resources</a:t>
            </a:r>
            <a:r>
              <a:rPr lang="fr-FR"/>
              <a:t>?</a:t>
            </a:r>
          </a:p>
          <a:p>
            <a:pPr lvl="1"/>
            <a:r>
              <a:rPr lang="fr-FR" err="1"/>
              <a:t>What</a:t>
            </a:r>
            <a:r>
              <a:rPr lang="fr-FR"/>
              <a:t> </a:t>
            </a:r>
            <a:r>
              <a:rPr lang="fr-FR" err="1"/>
              <a:t>didn’t</a:t>
            </a:r>
            <a:r>
              <a:rPr lang="fr-FR"/>
              <a:t> </a:t>
            </a:r>
            <a:r>
              <a:rPr lang="fr-FR" err="1"/>
              <a:t>work</a:t>
            </a:r>
            <a:r>
              <a:rPr lang="fr-FR"/>
              <a:t>? </a:t>
            </a:r>
            <a:r>
              <a:rPr lang="fr-FR" err="1"/>
              <a:t>What</a:t>
            </a:r>
            <a:r>
              <a:rPr lang="fr-FR"/>
              <a:t> </a:t>
            </a:r>
            <a:r>
              <a:rPr lang="fr-FR" err="1"/>
              <a:t>work</a:t>
            </a:r>
            <a:r>
              <a:rPr lang="fr-FR"/>
              <a:t> </a:t>
            </a:r>
            <a:r>
              <a:rPr lang="fr-FR" err="1"/>
              <a:t>stream</a:t>
            </a:r>
            <a:r>
              <a:rPr lang="fr-FR"/>
              <a:t> </a:t>
            </a:r>
            <a:r>
              <a:rPr lang="fr-FR" err="1"/>
              <a:t>should</a:t>
            </a:r>
            <a:r>
              <a:rPr lang="fr-FR"/>
              <a:t> </a:t>
            </a:r>
            <a:r>
              <a:rPr lang="fr-FR" err="1"/>
              <a:t>be</a:t>
            </a:r>
            <a:r>
              <a:rPr lang="fr-FR"/>
              <a:t> </a:t>
            </a:r>
            <a:r>
              <a:rPr lang="fr-FR" err="1"/>
              <a:t>abondoned</a:t>
            </a:r>
            <a:r>
              <a:rPr lang="fr-FR"/>
              <a:t>, </a:t>
            </a:r>
            <a:r>
              <a:rPr lang="fr-FR" err="1"/>
              <a:t>what</a:t>
            </a:r>
            <a:r>
              <a:rPr lang="fr-FR"/>
              <a:t> </a:t>
            </a:r>
            <a:r>
              <a:rPr lang="fr-FR" err="1"/>
              <a:t>should</a:t>
            </a:r>
            <a:r>
              <a:rPr lang="fr-FR"/>
              <a:t> </a:t>
            </a:r>
            <a:r>
              <a:rPr lang="fr-FR" err="1"/>
              <a:t>be</a:t>
            </a:r>
            <a:r>
              <a:rPr lang="fr-FR"/>
              <a:t> </a:t>
            </a:r>
            <a:r>
              <a:rPr lang="fr-FR" err="1"/>
              <a:t>added</a:t>
            </a:r>
            <a:r>
              <a:rPr lang="fr-FR"/>
              <a:t>? (</a:t>
            </a:r>
            <a:r>
              <a:rPr lang="fr-FR">
                <a:sym typeface="Wingdings" panose="05000000000000000000" pitchFamily="2" charset="2"/>
              </a:rPr>
              <a:t> </a:t>
            </a:r>
            <a:r>
              <a:rPr lang="fr-FR" err="1">
                <a:sym typeface="Wingdings" panose="05000000000000000000" pitchFamily="2" charset="2"/>
              </a:rPr>
              <a:t>feeds</a:t>
            </a:r>
            <a:r>
              <a:rPr lang="fr-FR">
                <a:sym typeface="Wingdings" panose="05000000000000000000" pitchFamily="2" charset="2"/>
              </a:rPr>
              <a:t> </a:t>
            </a:r>
            <a:r>
              <a:rPr lang="fr-FR" err="1">
                <a:sym typeface="Wingdings" panose="05000000000000000000" pitchFamily="2" charset="2"/>
              </a:rPr>
              <a:t>into</a:t>
            </a:r>
            <a:r>
              <a:rPr lang="fr-FR">
                <a:sym typeface="Wingdings" panose="05000000000000000000" pitchFamily="2" charset="2"/>
              </a:rPr>
              <a:t> </a:t>
            </a:r>
            <a:r>
              <a:rPr lang="fr-FR" err="1">
                <a:sym typeface="Wingdings" panose="05000000000000000000" pitchFamily="2" charset="2"/>
              </a:rPr>
              <a:t>work</a:t>
            </a:r>
            <a:r>
              <a:rPr lang="fr-FR">
                <a:sym typeface="Wingdings" panose="05000000000000000000" pitchFamily="2" charset="2"/>
              </a:rPr>
              <a:t> plan of the </a:t>
            </a:r>
            <a:r>
              <a:rPr lang="fr-FR" err="1">
                <a:sym typeface="Wingdings" panose="05000000000000000000" pitchFamily="2" charset="2"/>
              </a:rPr>
              <a:t>following</a:t>
            </a:r>
            <a:r>
              <a:rPr lang="fr-FR">
                <a:sym typeface="Wingdings" panose="05000000000000000000" pitchFamily="2" charset="2"/>
              </a:rPr>
              <a:t> </a:t>
            </a:r>
            <a:r>
              <a:rPr lang="fr-FR" err="1">
                <a:sym typeface="Wingdings" panose="05000000000000000000" pitchFamily="2" charset="2"/>
              </a:rPr>
              <a:t>year</a:t>
            </a:r>
            <a:r>
              <a:rPr lang="fr-FR">
                <a:sym typeface="Wingdings" panose="05000000000000000000" pitchFamily="2" charset="2"/>
              </a:rPr>
              <a:t>)</a:t>
            </a:r>
          </a:p>
          <a:p>
            <a:pPr lvl="1"/>
            <a:r>
              <a:rPr lang="fr-FR">
                <a:sym typeface="Wingdings" panose="05000000000000000000" pitchFamily="2" charset="2"/>
              </a:rPr>
              <a:t>Is </a:t>
            </a:r>
            <a:r>
              <a:rPr lang="fr-FR" err="1">
                <a:sym typeface="Wingdings" panose="05000000000000000000" pitchFamily="2" charset="2"/>
              </a:rPr>
              <a:t>our</a:t>
            </a:r>
            <a:r>
              <a:rPr lang="fr-FR">
                <a:sym typeface="Wingdings" panose="05000000000000000000" pitchFamily="2" charset="2"/>
              </a:rPr>
              <a:t> </a:t>
            </a:r>
            <a:r>
              <a:rPr lang="fr-FR" err="1">
                <a:sym typeface="Wingdings" panose="05000000000000000000" pitchFamily="2" charset="2"/>
              </a:rPr>
              <a:t>theory</a:t>
            </a:r>
            <a:r>
              <a:rPr lang="fr-FR">
                <a:sym typeface="Wingdings" panose="05000000000000000000" pitchFamily="2" charset="2"/>
              </a:rPr>
              <a:t> of change </a:t>
            </a:r>
            <a:r>
              <a:rPr lang="fr-FR" err="1">
                <a:sym typeface="Wingdings" panose="05000000000000000000" pitchFamily="2" charset="2"/>
              </a:rPr>
              <a:t>still</a:t>
            </a:r>
            <a:r>
              <a:rPr lang="fr-FR">
                <a:sym typeface="Wingdings" panose="05000000000000000000" pitchFamily="2" charset="2"/>
              </a:rPr>
              <a:t> right?</a:t>
            </a:r>
            <a:endParaRPr lang="fr-FR"/>
          </a:p>
          <a:p>
            <a:r>
              <a:rPr lang="fr-FR" b="1" err="1"/>
              <a:t>Communicate</a:t>
            </a:r>
            <a:r>
              <a:rPr lang="fr-FR"/>
              <a:t> impact: narrative on </a:t>
            </a:r>
            <a:r>
              <a:rPr lang="fr-FR" err="1"/>
              <a:t>what</a:t>
            </a:r>
            <a:r>
              <a:rPr lang="fr-FR"/>
              <a:t> goals have been met</a:t>
            </a:r>
          </a:p>
        </p:txBody>
      </p:sp>
    </p:spTree>
    <p:extLst>
      <p:ext uri="{BB962C8B-B14F-4D97-AF65-F5344CB8AC3E}">
        <p14:creationId xmlns:p14="http://schemas.microsoft.com/office/powerpoint/2010/main" val="25680106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9D9FC-7A23-4589-92CA-466B711A49C3}"/>
              </a:ext>
            </a:extLst>
          </p:cNvPr>
          <p:cNvSpPr>
            <a:spLocks noGrp="1"/>
          </p:cNvSpPr>
          <p:nvPr>
            <p:ph type="title"/>
          </p:nvPr>
        </p:nvSpPr>
        <p:spPr/>
        <p:txBody>
          <a:bodyPr/>
          <a:lstStyle/>
          <a:p>
            <a:r>
              <a:rPr lang="en-GB"/>
              <a:t>Let’s break this down</a:t>
            </a:r>
          </a:p>
        </p:txBody>
      </p:sp>
      <p:sp>
        <p:nvSpPr>
          <p:cNvPr id="3" name="Content Placeholder 2">
            <a:extLst>
              <a:ext uri="{FF2B5EF4-FFF2-40B4-BE49-F238E27FC236}">
                <a16:creationId xmlns:a16="http://schemas.microsoft.com/office/drawing/2014/main" id="{5FADA04B-8F3E-4D91-A02D-816337E1D135}"/>
              </a:ext>
            </a:extLst>
          </p:cNvPr>
          <p:cNvSpPr>
            <a:spLocks noGrp="1"/>
          </p:cNvSpPr>
          <p:nvPr>
            <p:ph idx="1"/>
          </p:nvPr>
        </p:nvSpPr>
        <p:spPr/>
        <p:txBody>
          <a:bodyPr/>
          <a:lstStyle/>
          <a:p>
            <a:r>
              <a:rPr lang="en-GB"/>
              <a:t>Goal: Timely information on company payments that actually went to the Treasury (and to </a:t>
            </a:r>
            <a:r>
              <a:rPr lang="en-GB" err="1"/>
              <a:t>MoE</a:t>
            </a:r>
            <a:r>
              <a:rPr lang="en-GB"/>
              <a:t> – who issue project-level invoices) are known to all stakeholders with a delay of 1Q+1 month.</a:t>
            </a:r>
          </a:p>
          <a:p>
            <a:pPr lvl="1"/>
            <a:endParaRPr lang="en-GB"/>
          </a:p>
          <a:p>
            <a:pPr lvl="1"/>
            <a:endParaRPr lang="en-GB"/>
          </a:p>
          <a:p>
            <a:endParaRPr lang="en-GB"/>
          </a:p>
        </p:txBody>
      </p:sp>
      <p:sp>
        <p:nvSpPr>
          <p:cNvPr id="4" name="Content Placeholder 3">
            <a:extLst>
              <a:ext uri="{FF2B5EF4-FFF2-40B4-BE49-F238E27FC236}">
                <a16:creationId xmlns:a16="http://schemas.microsoft.com/office/drawing/2014/main" id="{A5F7AD48-7904-4F4A-AA82-DE358015F5D9}"/>
              </a:ext>
            </a:extLst>
          </p:cNvPr>
          <p:cNvSpPr>
            <a:spLocks noGrp="1"/>
          </p:cNvSpPr>
          <p:nvPr>
            <p:ph idx="10"/>
          </p:nvPr>
        </p:nvSpPr>
        <p:spPr/>
        <p:txBody>
          <a:bodyPr/>
          <a:lstStyle/>
          <a:p>
            <a:r>
              <a:rPr lang="en-GB"/>
              <a:t>Be specific - SMART</a:t>
            </a:r>
          </a:p>
          <a:p>
            <a:r>
              <a:rPr lang="en-GB"/>
              <a:t>Ensure </a:t>
            </a:r>
            <a:r>
              <a:rPr lang="en-GB">
                <a:solidFill>
                  <a:schemeClr val="tx1"/>
                </a:solidFill>
              </a:rPr>
              <a:t>that payments by </a:t>
            </a:r>
            <a:r>
              <a:rPr lang="en-GB">
                <a:solidFill>
                  <a:srgbClr val="FF0000"/>
                </a:solidFill>
              </a:rPr>
              <a:t>companies which contributed to more than 5% of revenues last year publicly available online</a:t>
            </a:r>
            <a:r>
              <a:rPr lang="en-GB">
                <a:solidFill>
                  <a:schemeClr val="tx1"/>
                </a:solidFill>
              </a:rPr>
              <a:t> (at Treasury website and Ministry of Mines for non-tax / published by companies themselves) </a:t>
            </a:r>
            <a:r>
              <a:rPr lang="en-US">
                <a:solidFill>
                  <a:srgbClr val="FF0000"/>
                </a:solidFill>
              </a:rPr>
              <a:t>no later than 3 months after the end of each financial year</a:t>
            </a:r>
            <a:r>
              <a:rPr lang="en-US">
                <a:solidFill>
                  <a:schemeClr val="tx1"/>
                </a:solidFill>
              </a:rPr>
              <a:t>.</a:t>
            </a:r>
            <a:endParaRPr lang="en-GB"/>
          </a:p>
        </p:txBody>
      </p:sp>
    </p:spTree>
    <p:extLst>
      <p:ext uri="{BB962C8B-B14F-4D97-AF65-F5344CB8AC3E}">
        <p14:creationId xmlns:p14="http://schemas.microsoft.com/office/powerpoint/2010/main" val="8788955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2478F-5F42-4902-B36D-0B38CD0B8366}"/>
              </a:ext>
            </a:extLst>
          </p:cNvPr>
          <p:cNvSpPr>
            <a:spLocks noGrp="1"/>
          </p:cNvSpPr>
          <p:nvPr>
            <p:ph type="title"/>
          </p:nvPr>
        </p:nvSpPr>
        <p:spPr>
          <a:xfrm>
            <a:off x="530078" y="455962"/>
            <a:ext cx="10905753" cy="671660"/>
          </a:xfrm>
        </p:spPr>
        <p:txBody>
          <a:bodyPr/>
          <a:lstStyle/>
          <a:p>
            <a:r>
              <a:rPr lang="en-GB" err="1"/>
              <a:t>Logframe</a:t>
            </a:r>
            <a:endParaRPr lang="en-GB"/>
          </a:p>
        </p:txBody>
      </p:sp>
      <p:graphicFrame>
        <p:nvGraphicFramePr>
          <p:cNvPr id="4" name="Content Placeholder 3">
            <a:extLst>
              <a:ext uri="{FF2B5EF4-FFF2-40B4-BE49-F238E27FC236}">
                <a16:creationId xmlns:a16="http://schemas.microsoft.com/office/drawing/2014/main" id="{8C2D84FD-BB1D-4AD4-9A27-54497D4FA170}"/>
              </a:ext>
            </a:extLst>
          </p:cNvPr>
          <p:cNvGraphicFramePr>
            <a:graphicFrameLocks noGrp="1"/>
          </p:cNvGraphicFramePr>
          <p:nvPr>
            <p:ph idx="1"/>
            <p:extLst>
              <p:ext uri="{D42A27DB-BD31-4B8C-83A1-F6EECF244321}">
                <p14:modId xmlns:p14="http://schemas.microsoft.com/office/powerpoint/2010/main" val="3265672516"/>
              </p:ext>
            </p:extLst>
          </p:nvPr>
        </p:nvGraphicFramePr>
        <p:xfrm>
          <a:off x="530078" y="1127622"/>
          <a:ext cx="10392861" cy="3699030"/>
        </p:xfrm>
        <a:graphic>
          <a:graphicData uri="http://schemas.openxmlformats.org/drawingml/2006/table">
            <a:tbl>
              <a:tblPr/>
              <a:tblGrid>
                <a:gridCol w="1244600">
                  <a:extLst>
                    <a:ext uri="{9D8B030D-6E8A-4147-A177-3AD203B41FA5}">
                      <a16:colId xmlns:a16="http://schemas.microsoft.com/office/drawing/2014/main" val="702926387"/>
                    </a:ext>
                  </a:extLst>
                </a:gridCol>
                <a:gridCol w="1544594">
                  <a:extLst>
                    <a:ext uri="{9D8B030D-6E8A-4147-A177-3AD203B41FA5}">
                      <a16:colId xmlns:a16="http://schemas.microsoft.com/office/drawing/2014/main" val="2779610206"/>
                    </a:ext>
                  </a:extLst>
                </a:gridCol>
                <a:gridCol w="814317">
                  <a:extLst>
                    <a:ext uri="{9D8B030D-6E8A-4147-A177-3AD203B41FA5}">
                      <a16:colId xmlns:a16="http://schemas.microsoft.com/office/drawing/2014/main" val="4265008688"/>
                    </a:ext>
                  </a:extLst>
                </a:gridCol>
                <a:gridCol w="1127343">
                  <a:extLst>
                    <a:ext uri="{9D8B030D-6E8A-4147-A177-3AD203B41FA5}">
                      <a16:colId xmlns:a16="http://schemas.microsoft.com/office/drawing/2014/main" val="1871633226"/>
                    </a:ext>
                  </a:extLst>
                </a:gridCol>
                <a:gridCol w="1022246">
                  <a:extLst>
                    <a:ext uri="{9D8B030D-6E8A-4147-A177-3AD203B41FA5}">
                      <a16:colId xmlns:a16="http://schemas.microsoft.com/office/drawing/2014/main" val="4078480216"/>
                    </a:ext>
                  </a:extLst>
                </a:gridCol>
                <a:gridCol w="1793967">
                  <a:extLst>
                    <a:ext uri="{9D8B030D-6E8A-4147-A177-3AD203B41FA5}">
                      <a16:colId xmlns:a16="http://schemas.microsoft.com/office/drawing/2014/main" val="1758263311"/>
                    </a:ext>
                  </a:extLst>
                </a:gridCol>
                <a:gridCol w="948598">
                  <a:extLst>
                    <a:ext uri="{9D8B030D-6E8A-4147-A177-3AD203B41FA5}">
                      <a16:colId xmlns:a16="http://schemas.microsoft.com/office/drawing/2014/main" val="1933647196"/>
                    </a:ext>
                  </a:extLst>
                </a:gridCol>
                <a:gridCol w="948598">
                  <a:extLst>
                    <a:ext uri="{9D8B030D-6E8A-4147-A177-3AD203B41FA5}">
                      <a16:colId xmlns:a16="http://schemas.microsoft.com/office/drawing/2014/main" val="2811029138"/>
                    </a:ext>
                  </a:extLst>
                </a:gridCol>
                <a:gridCol w="948598">
                  <a:extLst>
                    <a:ext uri="{9D8B030D-6E8A-4147-A177-3AD203B41FA5}">
                      <a16:colId xmlns:a16="http://schemas.microsoft.com/office/drawing/2014/main" val="3432026007"/>
                    </a:ext>
                  </a:extLst>
                </a:gridCol>
              </a:tblGrid>
              <a:tr h="97152">
                <a:tc rowSpan="2">
                  <a:txBody>
                    <a:bodyPr/>
                    <a:lstStyle/>
                    <a:p>
                      <a:pPr algn="ctr" fontAlgn="ctr"/>
                      <a:r>
                        <a:rPr lang="nb-NO" sz="1400" b="1" i="0" u="none" strike="noStrike">
                          <a:solidFill>
                            <a:srgbClr val="FFFFFF"/>
                          </a:solidFill>
                          <a:effectLst/>
                          <a:latin typeface="+mn-lt"/>
                        </a:rPr>
                        <a:t>Outputs</a:t>
                      </a:r>
                    </a:p>
                  </a:txBody>
                  <a:tcPr marL="4133" marR="4133" marT="4133" marB="19837" anchor="ctr">
                    <a:lnL>
                      <a:noFill/>
                    </a:lnL>
                    <a:lnR w="6350" cap="flat" cmpd="sng" algn="ctr">
                      <a:solidFill>
                        <a:srgbClr val="B7B7B7"/>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99999"/>
                    </a:solidFill>
                  </a:tcPr>
                </a:tc>
                <a:tc rowSpan="2">
                  <a:txBody>
                    <a:bodyPr/>
                    <a:lstStyle/>
                    <a:p>
                      <a:pPr algn="ctr" fontAlgn="ctr"/>
                      <a:r>
                        <a:rPr lang="nb-NO" sz="1400" b="1" i="0" u="none" strike="noStrike">
                          <a:solidFill>
                            <a:srgbClr val="FFFFFF"/>
                          </a:solidFill>
                          <a:effectLst/>
                          <a:latin typeface="+mn-lt"/>
                        </a:rPr>
                        <a:t>Description</a:t>
                      </a:r>
                    </a:p>
                  </a:txBody>
                  <a:tcPr marL="4133" marR="4133" marT="4133" marB="19837" anchor="ctr">
                    <a:lnL w="6350" cap="flat" cmpd="sng" algn="ctr">
                      <a:solidFill>
                        <a:srgbClr val="B7B7B7"/>
                      </a:solidFill>
                      <a:prstDash val="solid"/>
                      <a:round/>
                      <a:headEnd type="none" w="med" len="med"/>
                      <a:tailEnd type="none" w="med" len="med"/>
                    </a:lnL>
                    <a:lnR w="6350" cap="flat" cmpd="sng" algn="ctr">
                      <a:solidFill>
                        <a:srgbClr val="B7B7B7"/>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99999"/>
                    </a:solidFill>
                  </a:tcPr>
                </a:tc>
                <a:tc gridSpan="3">
                  <a:txBody>
                    <a:bodyPr/>
                    <a:lstStyle/>
                    <a:p>
                      <a:pPr algn="ctr" fontAlgn="ctr"/>
                      <a:r>
                        <a:rPr lang="nb-NO" sz="1400" b="1" i="0" u="none" strike="noStrike">
                          <a:solidFill>
                            <a:srgbClr val="FFFFFF"/>
                          </a:solidFill>
                          <a:effectLst/>
                          <a:latin typeface="+mn-lt"/>
                        </a:rPr>
                        <a:t>Indicators</a:t>
                      </a:r>
                    </a:p>
                  </a:txBody>
                  <a:tcPr marL="4133" marR="4133" marT="4133" marB="19837" anchor="ctr">
                    <a:lnL w="6350" cap="flat" cmpd="sng" algn="ctr">
                      <a:solidFill>
                        <a:srgbClr val="B7B7B7"/>
                      </a:solidFill>
                      <a:prstDash val="solid"/>
                      <a:round/>
                      <a:headEnd type="none" w="med" len="med"/>
                      <a:tailEnd type="none" w="med" len="med"/>
                    </a:lnL>
                    <a:lnR w="6350" cap="flat" cmpd="sng" algn="ctr">
                      <a:solidFill>
                        <a:srgbClr val="B7B7B7"/>
                      </a:solidFill>
                      <a:prstDash val="solid"/>
                      <a:round/>
                      <a:headEnd type="none" w="med" len="med"/>
                      <a:tailEnd type="none" w="med" len="med"/>
                    </a:lnR>
                    <a:lnT>
                      <a:noFill/>
                    </a:lnT>
                    <a:lnB w="6350" cap="flat" cmpd="sng" algn="ctr">
                      <a:solidFill>
                        <a:srgbClr val="B7B7B7"/>
                      </a:solidFill>
                      <a:prstDash val="solid"/>
                      <a:round/>
                      <a:headEnd type="none" w="med" len="med"/>
                      <a:tailEnd type="none" w="med" len="med"/>
                    </a:lnB>
                    <a:solidFill>
                      <a:srgbClr val="999999"/>
                    </a:solidFill>
                  </a:tcPr>
                </a:tc>
                <a:tc hMerge="1">
                  <a:txBody>
                    <a:bodyPr/>
                    <a:lstStyle/>
                    <a:p>
                      <a:endParaRPr lang="fr-FR"/>
                    </a:p>
                  </a:txBody>
                  <a:tcPr/>
                </a:tc>
                <a:tc hMerge="1">
                  <a:txBody>
                    <a:bodyPr/>
                    <a:lstStyle/>
                    <a:p>
                      <a:endParaRPr lang="fr-FR"/>
                    </a:p>
                  </a:txBody>
                  <a:tcPr/>
                </a:tc>
                <a:tc rowSpan="2">
                  <a:txBody>
                    <a:bodyPr/>
                    <a:lstStyle/>
                    <a:p>
                      <a:pPr algn="l" fontAlgn="ctr"/>
                      <a:r>
                        <a:rPr lang="nb-NO" sz="1400" b="1" i="0" u="none" strike="noStrike">
                          <a:solidFill>
                            <a:srgbClr val="FFFFFF"/>
                          </a:solidFill>
                          <a:effectLst/>
                          <a:latin typeface="+mn-lt"/>
                        </a:rPr>
                        <a:t>Method</a:t>
                      </a:r>
                    </a:p>
                  </a:txBody>
                  <a:tcPr marL="4133" marR="4133" marT="4133" marB="19837" anchor="ctr">
                    <a:lnL w="6350" cap="flat" cmpd="sng" algn="ctr">
                      <a:solidFill>
                        <a:srgbClr val="B7B7B7"/>
                      </a:solidFill>
                      <a:prstDash val="solid"/>
                      <a:round/>
                      <a:headEnd type="none" w="med" len="med"/>
                      <a:tailEnd type="none" w="med" len="med"/>
                    </a:lnL>
                    <a:lnR w="6350" cap="flat" cmpd="sng" algn="ctr">
                      <a:solidFill>
                        <a:srgbClr val="B7B7B7"/>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99999"/>
                    </a:solidFill>
                  </a:tcPr>
                </a:tc>
                <a:tc rowSpan="2">
                  <a:txBody>
                    <a:bodyPr/>
                    <a:lstStyle/>
                    <a:p>
                      <a:pPr algn="l" fontAlgn="ctr"/>
                      <a:r>
                        <a:rPr lang="nb-NO" sz="1400" b="1" i="0" u="none" strike="noStrike">
                          <a:solidFill>
                            <a:srgbClr val="FFFFFF"/>
                          </a:solidFill>
                          <a:effectLst/>
                          <a:latin typeface="+mn-lt"/>
                        </a:rPr>
                        <a:t>Q1</a:t>
                      </a:r>
                    </a:p>
                  </a:txBody>
                  <a:tcPr marL="4133" marR="4133" marT="4133" marB="19837" anchor="ctr">
                    <a:lnL w="6350" cap="flat" cmpd="sng" algn="ctr">
                      <a:solidFill>
                        <a:srgbClr val="B7B7B7"/>
                      </a:solidFill>
                      <a:prstDash val="solid"/>
                      <a:round/>
                      <a:headEnd type="none" w="med" len="med"/>
                      <a:tailEnd type="none" w="med" len="med"/>
                    </a:lnL>
                    <a:lnR w="6350" cap="flat" cmpd="sng" algn="ctr">
                      <a:solidFill>
                        <a:srgbClr val="B7B7B7"/>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99999"/>
                    </a:solidFill>
                  </a:tcPr>
                </a:tc>
                <a:tc rowSpan="2">
                  <a:txBody>
                    <a:bodyPr/>
                    <a:lstStyle/>
                    <a:p>
                      <a:pPr algn="l" fontAlgn="ctr"/>
                      <a:r>
                        <a:rPr lang="nb-NO" sz="1400" b="1" i="0" u="none" strike="noStrike">
                          <a:solidFill>
                            <a:srgbClr val="FFFFFF"/>
                          </a:solidFill>
                          <a:effectLst/>
                          <a:latin typeface="+mn-lt"/>
                        </a:rPr>
                        <a:t>Q2</a:t>
                      </a:r>
                    </a:p>
                  </a:txBody>
                  <a:tcPr marL="4133" marR="4133" marT="4133" marB="19837" anchor="ctr">
                    <a:lnL w="6350" cap="flat" cmpd="sng" algn="ctr">
                      <a:solidFill>
                        <a:srgbClr val="B7B7B7"/>
                      </a:solidFill>
                      <a:prstDash val="solid"/>
                      <a:round/>
                      <a:headEnd type="none" w="med" len="med"/>
                      <a:tailEnd type="none" w="med" len="med"/>
                    </a:lnL>
                    <a:lnR w="6350" cap="flat" cmpd="sng" algn="ctr">
                      <a:solidFill>
                        <a:srgbClr val="B7B7B7"/>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99999"/>
                    </a:solidFill>
                  </a:tcPr>
                </a:tc>
                <a:tc rowSpan="2">
                  <a:txBody>
                    <a:bodyPr/>
                    <a:lstStyle/>
                    <a:p>
                      <a:pPr algn="l" fontAlgn="ctr"/>
                      <a:r>
                        <a:rPr lang="nb-NO" sz="1400" b="1" i="0" u="none" strike="noStrike">
                          <a:solidFill>
                            <a:srgbClr val="FFFFFF"/>
                          </a:solidFill>
                          <a:effectLst/>
                          <a:latin typeface="+mn-lt"/>
                        </a:rPr>
                        <a:t>Q3</a:t>
                      </a:r>
                    </a:p>
                  </a:txBody>
                  <a:tcPr marL="4133" marR="4133" marT="4133" marB="19837" anchor="ctr">
                    <a:lnL w="6350" cap="flat" cmpd="sng" algn="ctr">
                      <a:solidFill>
                        <a:srgbClr val="B7B7B7"/>
                      </a:solidFill>
                      <a:prstDash val="solid"/>
                      <a:round/>
                      <a:headEnd type="none" w="med" len="med"/>
                      <a:tailEnd type="none" w="med" len="med"/>
                    </a:lnL>
                    <a:lnR w="6350" cap="flat" cmpd="sng" algn="ctr">
                      <a:solidFill>
                        <a:srgbClr val="B7B7B7"/>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99999"/>
                    </a:solidFill>
                  </a:tcPr>
                </a:tc>
                <a:extLst>
                  <a:ext uri="{0D108BD9-81ED-4DB2-BD59-A6C34878D82A}">
                    <a16:rowId xmlns:a16="http://schemas.microsoft.com/office/drawing/2014/main" val="2851619882"/>
                  </a:ext>
                </a:extLst>
              </a:tr>
              <a:tr h="257187">
                <a:tc vMerge="1">
                  <a:txBody>
                    <a:bodyPr/>
                    <a:lstStyle/>
                    <a:p>
                      <a:endParaRPr lang="fr-FR"/>
                    </a:p>
                  </a:txBody>
                  <a:tcPr/>
                </a:tc>
                <a:tc vMerge="1">
                  <a:txBody>
                    <a:bodyPr/>
                    <a:lstStyle/>
                    <a:p>
                      <a:endParaRPr lang="fr-FR"/>
                    </a:p>
                  </a:txBody>
                  <a:tcPr/>
                </a:tc>
                <a:tc>
                  <a:txBody>
                    <a:bodyPr/>
                    <a:lstStyle/>
                    <a:p>
                      <a:pPr algn="l" fontAlgn="ctr"/>
                      <a:r>
                        <a:rPr lang="nb-NO" sz="1400" b="1" i="0" u="none" strike="noStrike">
                          <a:solidFill>
                            <a:srgbClr val="FFFFFF"/>
                          </a:solidFill>
                          <a:effectLst/>
                          <a:latin typeface="+mn-lt"/>
                        </a:rPr>
                        <a:t>Indicator</a:t>
                      </a:r>
                    </a:p>
                  </a:txBody>
                  <a:tcPr marL="4133" marR="4133" marT="4133" marB="19837" anchor="ctr">
                    <a:lnL w="6350" cap="flat" cmpd="sng" algn="ctr">
                      <a:solidFill>
                        <a:srgbClr val="B7B7B7"/>
                      </a:solidFill>
                      <a:prstDash val="solid"/>
                      <a:round/>
                      <a:headEnd type="none" w="med" len="med"/>
                      <a:tailEnd type="none" w="med" len="med"/>
                    </a:lnL>
                    <a:lnR w="6350" cap="flat" cmpd="sng" algn="ctr">
                      <a:solidFill>
                        <a:srgbClr val="B7B7B7"/>
                      </a:solidFill>
                      <a:prstDash val="solid"/>
                      <a:round/>
                      <a:headEnd type="none" w="med" len="med"/>
                      <a:tailEnd type="none" w="med" len="med"/>
                    </a:lnR>
                    <a:lnT w="6350" cap="flat" cmpd="sng" algn="ctr">
                      <a:solidFill>
                        <a:srgbClr val="B7B7B7"/>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99"/>
                    </a:solidFill>
                  </a:tcPr>
                </a:tc>
                <a:tc>
                  <a:txBody>
                    <a:bodyPr/>
                    <a:lstStyle/>
                    <a:p>
                      <a:pPr algn="l" fontAlgn="ctr"/>
                      <a:r>
                        <a:rPr lang="nb-NO" sz="1400" b="1" i="0" u="none" strike="noStrike">
                          <a:solidFill>
                            <a:srgbClr val="FFFFFF"/>
                          </a:solidFill>
                          <a:effectLst/>
                          <a:latin typeface="+mn-lt"/>
                        </a:rPr>
                        <a:t>Baseline</a:t>
                      </a:r>
                    </a:p>
                  </a:txBody>
                  <a:tcPr marL="4133" marR="4133" marT="4133" marB="19837" anchor="ctr">
                    <a:lnL w="6350" cap="flat" cmpd="sng" algn="ctr">
                      <a:solidFill>
                        <a:srgbClr val="B7B7B7"/>
                      </a:solidFill>
                      <a:prstDash val="solid"/>
                      <a:round/>
                      <a:headEnd type="none" w="med" len="med"/>
                      <a:tailEnd type="none" w="med" len="med"/>
                    </a:lnL>
                    <a:lnR w="6350" cap="flat" cmpd="sng" algn="ctr">
                      <a:solidFill>
                        <a:srgbClr val="B7B7B7"/>
                      </a:solidFill>
                      <a:prstDash val="solid"/>
                      <a:round/>
                      <a:headEnd type="none" w="med" len="med"/>
                      <a:tailEnd type="none" w="med" len="med"/>
                    </a:lnR>
                    <a:lnT w="6350" cap="flat" cmpd="sng" algn="ctr">
                      <a:solidFill>
                        <a:srgbClr val="B7B7B7"/>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99"/>
                    </a:solidFill>
                  </a:tcPr>
                </a:tc>
                <a:tc>
                  <a:txBody>
                    <a:bodyPr/>
                    <a:lstStyle/>
                    <a:p>
                      <a:pPr algn="l" fontAlgn="ctr"/>
                      <a:r>
                        <a:rPr lang="nb-NO" sz="1400" b="1" i="0" u="none" strike="noStrike">
                          <a:solidFill>
                            <a:srgbClr val="FFFFFF"/>
                          </a:solidFill>
                          <a:effectLst/>
                          <a:latin typeface="+mn-lt"/>
                        </a:rPr>
                        <a:t>Endline target</a:t>
                      </a:r>
                    </a:p>
                  </a:txBody>
                  <a:tcPr marL="4133" marR="4133" marT="4133" marB="19837" anchor="ctr">
                    <a:lnL w="6350" cap="flat" cmpd="sng" algn="ctr">
                      <a:solidFill>
                        <a:srgbClr val="B7B7B7"/>
                      </a:solidFill>
                      <a:prstDash val="solid"/>
                      <a:round/>
                      <a:headEnd type="none" w="med" len="med"/>
                      <a:tailEnd type="none" w="med" len="med"/>
                    </a:lnL>
                    <a:lnR w="6350" cap="flat" cmpd="sng" algn="ctr">
                      <a:solidFill>
                        <a:srgbClr val="B7B7B7"/>
                      </a:solidFill>
                      <a:prstDash val="solid"/>
                      <a:round/>
                      <a:headEnd type="none" w="med" len="med"/>
                      <a:tailEnd type="none" w="med" len="med"/>
                    </a:lnR>
                    <a:lnT w="6350" cap="flat" cmpd="sng" algn="ctr">
                      <a:solidFill>
                        <a:srgbClr val="B7B7B7"/>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99"/>
                    </a:solidFill>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996583781"/>
                  </a:ext>
                </a:extLst>
              </a:tr>
              <a:tr h="239759">
                <a:tc>
                  <a:txBody>
                    <a:bodyPr/>
                    <a:lstStyle/>
                    <a:p>
                      <a:pPr algn="l" fontAlgn="b"/>
                      <a:r>
                        <a:rPr lang="nb-NO" sz="1400" b="1" i="0" u="none" strike="noStrike">
                          <a:solidFill>
                            <a:srgbClr val="000000"/>
                          </a:solidFill>
                          <a:effectLst/>
                          <a:latin typeface="+mn-lt"/>
                        </a:rPr>
                        <a:t>Outcome #1</a:t>
                      </a:r>
                    </a:p>
                  </a:txBody>
                  <a:tcPr marL="4133" marR="4133" marT="4133" marB="19837">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2F3"/>
                    </a:solidFill>
                  </a:tcPr>
                </a:tc>
                <a:tc>
                  <a:txBody>
                    <a:bodyPr/>
                    <a:lstStyle/>
                    <a:p>
                      <a:pPr algn="l" fontAlgn="b"/>
                      <a:r>
                        <a:rPr lang="en-GB" sz="1400">
                          <a:solidFill>
                            <a:schemeClr val="tx1"/>
                          </a:solidFill>
                        </a:rPr>
                        <a:t>that payments by </a:t>
                      </a:r>
                      <a:r>
                        <a:rPr lang="en-GB" sz="1400">
                          <a:solidFill>
                            <a:srgbClr val="FF0000"/>
                          </a:solidFill>
                        </a:rPr>
                        <a:t>companies which contributed to more than 5% of revenues last year publicly available online</a:t>
                      </a:r>
                      <a:r>
                        <a:rPr lang="en-GB" sz="1400">
                          <a:solidFill>
                            <a:schemeClr val="tx1"/>
                          </a:solidFill>
                        </a:rPr>
                        <a:t> (at Treasury website and Ministry of Mines for non-tax / published by companies themselves) </a:t>
                      </a:r>
                      <a:r>
                        <a:rPr lang="en-US" sz="1400">
                          <a:solidFill>
                            <a:srgbClr val="FF0000"/>
                          </a:solidFill>
                        </a:rPr>
                        <a:t>on quarterly basis (Q+1Q)</a:t>
                      </a:r>
                      <a:r>
                        <a:rPr lang="en-US" sz="1400">
                          <a:solidFill>
                            <a:schemeClr val="tx1"/>
                          </a:solidFill>
                        </a:rPr>
                        <a:t>.</a:t>
                      </a:r>
                      <a:endParaRPr lang="nb-NO" sz="1400" b="0" i="0" u="none" strike="noStrike">
                        <a:solidFill>
                          <a:srgbClr val="000000"/>
                        </a:solidFill>
                        <a:effectLst/>
                        <a:latin typeface="+mn-lt"/>
                      </a:endParaRPr>
                    </a:p>
                  </a:txBody>
                  <a:tcPr marL="4133" marR="4133" marT="4133" marB="19837">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2F3"/>
                    </a:solidFill>
                  </a:tcPr>
                </a:tc>
                <a:tc>
                  <a:txBody>
                    <a:bodyPr/>
                    <a:lstStyle/>
                    <a:p>
                      <a:pPr algn="l" fontAlgn="b"/>
                      <a:r>
                        <a:rPr lang="nb-NO" sz="1400" b="0" i="0" u="none" strike="noStrike">
                          <a:solidFill>
                            <a:srgbClr val="000000"/>
                          </a:solidFill>
                          <a:effectLst/>
                          <a:latin typeface="+mn-lt"/>
                        </a:rPr>
                        <a:t># of companies that published revenues no later than 3 months after financial yr, accurate info. </a:t>
                      </a:r>
                    </a:p>
                  </a:txBody>
                  <a:tcPr marL="4133" marR="4133" marT="4133" marB="19837">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2F3"/>
                    </a:solidFill>
                  </a:tcPr>
                </a:tc>
                <a:tc>
                  <a:txBody>
                    <a:bodyPr/>
                    <a:lstStyle/>
                    <a:p>
                      <a:pPr algn="l" fontAlgn="b"/>
                      <a:r>
                        <a:rPr lang="nb-NO" sz="1400" b="0" i="0" u="none" strike="noStrike">
                          <a:solidFill>
                            <a:srgbClr val="000000"/>
                          </a:solidFill>
                          <a:effectLst/>
                          <a:latin typeface="+mn-lt"/>
                        </a:rPr>
                        <a:t>0</a:t>
                      </a:r>
                    </a:p>
                  </a:txBody>
                  <a:tcPr marL="4133" marR="4133" marT="4133" marB="19837">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2F3"/>
                    </a:solidFill>
                  </a:tcPr>
                </a:tc>
                <a:tc>
                  <a:txBody>
                    <a:bodyPr/>
                    <a:lstStyle/>
                    <a:p>
                      <a:pPr algn="l" fontAlgn="b"/>
                      <a:r>
                        <a:rPr lang="nb-NO" sz="1400" b="0" i="0" u="none" strike="noStrike">
                          <a:solidFill>
                            <a:srgbClr val="000000"/>
                          </a:solidFill>
                          <a:effectLst/>
                          <a:latin typeface="+mn-lt"/>
                        </a:rPr>
                        <a:t>100%</a:t>
                      </a:r>
                    </a:p>
                  </a:txBody>
                  <a:tcPr marL="4133" marR="4133" marT="4133" marB="19837">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2F3"/>
                    </a:solidFill>
                  </a:tcPr>
                </a:tc>
                <a:tc>
                  <a:txBody>
                    <a:bodyPr/>
                    <a:lstStyle/>
                    <a:p>
                      <a:pPr algn="l" fontAlgn="b"/>
                      <a:r>
                        <a:rPr lang="nb-NO" sz="1400" b="0" i="0" u="none" strike="noStrike">
                          <a:solidFill>
                            <a:srgbClr val="000000"/>
                          </a:solidFill>
                          <a:effectLst/>
                          <a:latin typeface="+mn-lt"/>
                        </a:rPr>
                        <a:t>Match materiality review of companies on yearly basis with published data on Ministry of Energy and Treasury.</a:t>
                      </a:r>
                    </a:p>
                  </a:txBody>
                  <a:tcPr marL="4133" marR="4133" marT="4133" marB="19837">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2F3"/>
                    </a:solidFill>
                  </a:tcPr>
                </a:tc>
                <a:tc>
                  <a:txBody>
                    <a:bodyPr/>
                    <a:lstStyle/>
                    <a:p>
                      <a:pPr algn="l" fontAlgn="b"/>
                      <a:r>
                        <a:rPr lang="nb-NO" sz="1400" b="0" i="1" u="none" strike="noStrike">
                          <a:solidFill>
                            <a:srgbClr val="000000"/>
                          </a:solidFill>
                          <a:effectLst/>
                          <a:latin typeface="+mn-lt"/>
                        </a:rPr>
                        <a:t>Target: 0% </a:t>
                      </a:r>
                      <a:br>
                        <a:rPr lang="nb-NO" sz="1400" b="0" i="1" u="none" strike="noStrike">
                          <a:solidFill>
                            <a:srgbClr val="000000"/>
                          </a:solidFill>
                          <a:effectLst/>
                          <a:latin typeface="+mn-lt"/>
                        </a:rPr>
                      </a:br>
                      <a:r>
                        <a:rPr lang="nb-NO" sz="1400" b="0" i="1" u="none" strike="noStrike">
                          <a:solidFill>
                            <a:srgbClr val="000000"/>
                          </a:solidFill>
                          <a:effectLst/>
                          <a:latin typeface="+mn-lt"/>
                        </a:rPr>
                        <a:t>Realized: </a:t>
                      </a:r>
                    </a:p>
                  </a:txBody>
                  <a:tcPr marL="4133" marR="4133" marT="4133" marB="19837">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2F3"/>
                    </a:solidFill>
                  </a:tcPr>
                </a:tc>
                <a:tc>
                  <a:txBody>
                    <a:bodyPr/>
                    <a:lstStyle/>
                    <a:p>
                      <a:pPr algn="l" fontAlgn="b"/>
                      <a:r>
                        <a:rPr lang="nb-NO" sz="1400" b="0" i="1" u="none" strike="noStrike">
                          <a:solidFill>
                            <a:srgbClr val="000000"/>
                          </a:solidFill>
                          <a:effectLst/>
                          <a:latin typeface="+mn-lt"/>
                        </a:rPr>
                        <a:t>Target: 5%</a:t>
                      </a:r>
                      <a:br>
                        <a:rPr lang="nb-NO" sz="1400" b="0" i="1" u="none" strike="noStrike">
                          <a:solidFill>
                            <a:srgbClr val="000000"/>
                          </a:solidFill>
                          <a:effectLst/>
                          <a:latin typeface="+mn-lt"/>
                        </a:rPr>
                      </a:br>
                      <a:r>
                        <a:rPr lang="nb-NO" sz="1400" b="0" i="1" u="none" strike="noStrike">
                          <a:solidFill>
                            <a:srgbClr val="000000"/>
                          </a:solidFill>
                          <a:effectLst/>
                          <a:latin typeface="+mn-lt"/>
                        </a:rPr>
                        <a:t>Realized: </a:t>
                      </a:r>
                    </a:p>
                  </a:txBody>
                  <a:tcPr marL="4133" marR="4133" marT="4133" marB="19837">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2F3"/>
                    </a:solidFill>
                  </a:tcPr>
                </a:tc>
                <a:tc>
                  <a:txBody>
                    <a:bodyPr/>
                    <a:lstStyle/>
                    <a:p>
                      <a:pPr algn="l" fontAlgn="b"/>
                      <a:r>
                        <a:rPr lang="nb-NO" sz="1400" b="0" i="1" u="none" strike="noStrike">
                          <a:solidFill>
                            <a:srgbClr val="000000"/>
                          </a:solidFill>
                          <a:effectLst/>
                          <a:latin typeface="+mn-lt"/>
                        </a:rPr>
                        <a:t>Target: 10%</a:t>
                      </a:r>
                      <a:br>
                        <a:rPr lang="nb-NO" sz="1400" b="0" i="1" u="none" strike="noStrike">
                          <a:solidFill>
                            <a:srgbClr val="000000"/>
                          </a:solidFill>
                          <a:effectLst/>
                          <a:latin typeface="+mn-lt"/>
                        </a:rPr>
                      </a:br>
                      <a:r>
                        <a:rPr lang="nb-NO" sz="1400" b="0" i="1" u="none" strike="noStrike">
                          <a:solidFill>
                            <a:srgbClr val="000000"/>
                          </a:solidFill>
                          <a:effectLst/>
                          <a:latin typeface="+mn-lt"/>
                        </a:rPr>
                        <a:t>Realized: </a:t>
                      </a:r>
                    </a:p>
                  </a:txBody>
                  <a:tcPr marL="4133" marR="4133" marT="4133" marB="19837">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2F3"/>
                    </a:solidFill>
                  </a:tcPr>
                </a:tc>
                <a:extLst>
                  <a:ext uri="{0D108BD9-81ED-4DB2-BD59-A6C34878D82A}">
                    <a16:rowId xmlns:a16="http://schemas.microsoft.com/office/drawing/2014/main" val="3146491214"/>
                  </a:ext>
                </a:extLst>
              </a:tr>
            </a:tbl>
          </a:graphicData>
        </a:graphic>
      </p:graphicFrame>
    </p:spTree>
    <p:extLst>
      <p:ext uri="{BB962C8B-B14F-4D97-AF65-F5344CB8AC3E}">
        <p14:creationId xmlns:p14="http://schemas.microsoft.com/office/powerpoint/2010/main" val="35420432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2478F-5F42-4902-B36D-0B38CD0B8366}"/>
              </a:ext>
            </a:extLst>
          </p:cNvPr>
          <p:cNvSpPr>
            <a:spLocks noGrp="1"/>
          </p:cNvSpPr>
          <p:nvPr>
            <p:ph type="title"/>
          </p:nvPr>
        </p:nvSpPr>
        <p:spPr>
          <a:xfrm>
            <a:off x="530078" y="455962"/>
            <a:ext cx="10905753" cy="671660"/>
          </a:xfrm>
        </p:spPr>
        <p:txBody>
          <a:bodyPr/>
          <a:lstStyle/>
          <a:p>
            <a:r>
              <a:rPr lang="en-GB" err="1"/>
              <a:t>Logframe</a:t>
            </a:r>
            <a:endParaRPr lang="en-GB"/>
          </a:p>
        </p:txBody>
      </p:sp>
      <p:graphicFrame>
        <p:nvGraphicFramePr>
          <p:cNvPr id="4" name="Content Placeholder 3">
            <a:extLst>
              <a:ext uri="{FF2B5EF4-FFF2-40B4-BE49-F238E27FC236}">
                <a16:creationId xmlns:a16="http://schemas.microsoft.com/office/drawing/2014/main" id="{8C2D84FD-BB1D-4AD4-9A27-54497D4FA170}"/>
              </a:ext>
            </a:extLst>
          </p:cNvPr>
          <p:cNvGraphicFramePr>
            <a:graphicFrameLocks noGrp="1"/>
          </p:cNvGraphicFramePr>
          <p:nvPr>
            <p:ph idx="1"/>
            <p:extLst>
              <p:ext uri="{D42A27DB-BD31-4B8C-83A1-F6EECF244321}">
                <p14:modId xmlns:p14="http://schemas.microsoft.com/office/powerpoint/2010/main" val="3624115024"/>
              </p:ext>
            </p:extLst>
          </p:nvPr>
        </p:nvGraphicFramePr>
        <p:xfrm>
          <a:off x="530078" y="1127622"/>
          <a:ext cx="10392861" cy="4411020"/>
        </p:xfrm>
        <a:graphic>
          <a:graphicData uri="http://schemas.openxmlformats.org/drawingml/2006/table">
            <a:tbl>
              <a:tblPr/>
              <a:tblGrid>
                <a:gridCol w="1244600">
                  <a:extLst>
                    <a:ext uri="{9D8B030D-6E8A-4147-A177-3AD203B41FA5}">
                      <a16:colId xmlns:a16="http://schemas.microsoft.com/office/drawing/2014/main" val="702926387"/>
                    </a:ext>
                  </a:extLst>
                </a:gridCol>
                <a:gridCol w="1569771">
                  <a:extLst>
                    <a:ext uri="{9D8B030D-6E8A-4147-A177-3AD203B41FA5}">
                      <a16:colId xmlns:a16="http://schemas.microsoft.com/office/drawing/2014/main" val="2779610206"/>
                    </a:ext>
                  </a:extLst>
                </a:gridCol>
                <a:gridCol w="1252603">
                  <a:extLst>
                    <a:ext uri="{9D8B030D-6E8A-4147-A177-3AD203B41FA5}">
                      <a16:colId xmlns:a16="http://schemas.microsoft.com/office/drawing/2014/main" val="4265008688"/>
                    </a:ext>
                  </a:extLst>
                </a:gridCol>
                <a:gridCol w="926926">
                  <a:extLst>
                    <a:ext uri="{9D8B030D-6E8A-4147-A177-3AD203B41FA5}">
                      <a16:colId xmlns:a16="http://schemas.microsoft.com/office/drawing/2014/main" val="1871633226"/>
                    </a:ext>
                  </a:extLst>
                </a:gridCol>
                <a:gridCol w="759200">
                  <a:extLst>
                    <a:ext uri="{9D8B030D-6E8A-4147-A177-3AD203B41FA5}">
                      <a16:colId xmlns:a16="http://schemas.microsoft.com/office/drawing/2014/main" val="4078480216"/>
                    </a:ext>
                  </a:extLst>
                </a:gridCol>
                <a:gridCol w="1771058">
                  <a:extLst>
                    <a:ext uri="{9D8B030D-6E8A-4147-A177-3AD203B41FA5}">
                      <a16:colId xmlns:a16="http://schemas.microsoft.com/office/drawing/2014/main" val="1758263311"/>
                    </a:ext>
                  </a:extLst>
                </a:gridCol>
                <a:gridCol w="971507">
                  <a:extLst>
                    <a:ext uri="{9D8B030D-6E8A-4147-A177-3AD203B41FA5}">
                      <a16:colId xmlns:a16="http://schemas.microsoft.com/office/drawing/2014/main" val="1933647196"/>
                    </a:ext>
                  </a:extLst>
                </a:gridCol>
                <a:gridCol w="948598">
                  <a:extLst>
                    <a:ext uri="{9D8B030D-6E8A-4147-A177-3AD203B41FA5}">
                      <a16:colId xmlns:a16="http://schemas.microsoft.com/office/drawing/2014/main" val="2811029138"/>
                    </a:ext>
                  </a:extLst>
                </a:gridCol>
                <a:gridCol w="948598">
                  <a:extLst>
                    <a:ext uri="{9D8B030D-6E8A-4147-A177-3AD203B41FA5}">
                      <a16:colId xmlns:a16="http://schemas.microsoft.com/office/drawing/2014/main" val="3432026007"/>
                    </a:ext>
                  </a:extLst>
                </a:gridCol>
              </a:tblGrid>
              <a:tr h="97152">
                <a:tc rowSpan="2">
                  <a:txBody>
                    <a:bodyPr/>
                    <a:lstStyle/>
                    <a:p>
                      <a:pPr algn="ctr" fontAlgn="ctr"/>
                      <a:r>
                        <a:rPr lang="nb-NO" sz="1400" b="1" i="0" u="none" strike="noStrike">
                          <a:solidFill>
                            <a:srgbClr val="FFFFFF"/>
                          </a:solidFill>
                          <a:effectLst/>
                          <a:latin typeface="+mn-lt"/>
                        </a:rPr>
                        <a:t>Outputs</a:t>
                      </a:r>
                    </a:p>
                  </a:txBody>
                  <a:tcPr marL="4133" marR="4133" marT="4133" marB="19837" anchor="ctr">
                    <a:lnL>
                      <a:noFill/>
                    </a:lnL>
                    <a:lnR w="6350" cap="flat" cmpd="sng" algn="ctr">
                      <a:solidFill>
                        <a:srgbClr val="B7B7B7"/>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99999"/>
                    </a:solidFill>
                  </a:tcPr>
                </a:tc>
                <a:tc rowSpan="2">
                  <a:txBody>
                    <a:bodyPr/>
                    <a:lstStyle/>
                    <a:p>
                      <a:pPr algn="ctr" fontAlgn="ctr"/>
                      <a:r>
                        <a:rPr lang="nb-NO" sz="1400" b="1" i="0" u="none" strike="noStrike">
                          <a:solidFill>
                            <a:srgbClr val="FFFFFF"/>
                          </a:solidFill>
                          <a:effectLst/>
                          <a:latin typeface="+mn-lt"/>
                        </a:rPr>
                        <a:t>Description</a:t>
                      </a:r>
                    </a:p>
                  </a:txBody>
                  <a:tcPr marL="4133" marR="4133" marT="4133" marB="19837" anchor="ctr">
                    <a:lnL w="6350" cap="flat" cmpd="sng" algn="ctr">
                      <a:solidFill>
                        <a:srgbClr val="B7B7B7"/>
                      </a:solidFill>
                      <a:prstDash val="solid"/>
                      <a:round/>
                      <a:headEnd type="none" w="med" len="med"/>
                      <a:tailEnd type="none" w="med" len="med"/>
                    </a:lnL>
                    <a:lnR w="6350" cap="flat" cmpd="sng" algn="ctr">
                      <a:solidFill>
                        <a:srgbClr val="B7B7B7"/>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99999"/>
                    </a:solidFill>
                  </a:tcPr>
                </a:tc>
                <a:tc gridSpan="3">
                  <a:txBody>
                    <a:bodyPr/>
                    <a:lstStyle/>
                    <a:p>
                      <a:pPr algn="ctr" fontAlgn="ctr"/>
                      <a:r>
                        <a:rPr lang="nb-NO" sz="1400" b="1" i="0" u="none" strike="noStrike">
                          <a:solidFill>
                            <a:srgbClr val="FFFFFF"/>
                          </a:solidFill>
                          <a:effectLst/>
                          <a:latin typeface="+mn-lt"/>
                        </a:rPr>
                        <a:t>Indicators</a:t>
                      </a:r>
                    </a:p>
                  </a:txBody>
                  <a:tcPr marL="4133" marR="4133" marT="4133" marB="19837" anchor="ctr">
                    <a:lnL w="6350" cap="flat" cmpd="sng" algn="ctr">
                      <a:solidFill>
                        <a:srgbClr val="B7B7B7"/>
                      </a:solidFill>
                      <a:prstDash val="solid"/>
                      <a:round/>
                      <a:headEnd type="none" w="med" len="med"/>
                      <a:tailEnd type="none" w="med" len="med"/>
                    </a:lnL>
                    <a:lnR w="6350" cap="flat" cmpd="sng" algn="ctr">
                      <a:solidFill>
                        <a:srgbClr val="B7B7B7"/>
                      </a:solidFill>
                      <a:prstDash val="solid"/>
                      <a:round/>
                      <a:headEnd type="none" w="med" len="med"/>
                      <a:tailEnd type="none" w="med" len="med"/>
                    </a:lnR>
                    <a:lnT>
                      <a:noFill/>
                    </a:lnT>
                    <a:lnB w="6350" cap="flat" cmpd="sng" algn="ctr">
                      <a:solidFill>
                        <a:srgbClr val="B7B7B7"/>
                      </a:solidFill>
                      <a:prstDash val="solid"/>
                      <a:round/>
                      <a:headEnd type="none" w="med" len="med"/>
                      <a:tailEnd type="none" w="med" len="med"/>
                    </a:lnB>
                    <a:solidFill>
                      <a:srgbClr val="999999"/>
                    </a:solidFill>
                  </a:tcPr>
                </a:tc>
                <a:tc hMerge="1">
                  <a:txBody>
                    <a:bodyPr/>
                    <a:lstStyle/>
                    <a:p>
                      <a:endParaRPr lang="fr-FR"/>
                    </a:p>
                  </a:txBody>
                  <a:tcPr/>
                </a:tc>
                <a:tc hMerge="1">
                  <a:txBody>
                    <a:bodyPr/>
                    <a:lstStyle/>
                    <a:p>
                      <a:endParaRPr lang="fr-FR"/>
                    </a:p>
                  </a:txBody>
                  <a:tcPr/>
                </a:tc>
                <a:tc rowSpan="2">
                  <a:txBody>
                    <a:bodyPr/>
                    <a:lstStyle/>
                    <a:p>
                      <a:pPr algn="l" fontAlgn="ctr"/>
                      <a:r>
                        <a:rPr lang="nb-NO" sz="1400" b="1" i="0" u="none" strike="noStrike">
                          <a:solidFill>
                            <a:srgbClr val="FFFFFF"/>
                          </a:solidFill>
                          <a:effectLst/>
                          <a:latin typeface="+mn-lt"/>
                        </a:rPr>
                        <a:t>Method</a:t>
                      </a:r>
                    </a:p>
                  </a:txBody>
                  <a:tcPr marL="4133" marR="4133" marT="4133" marB="19837" anchor="ctr">
                    <a:lnL w="6350" cap="flat" cmpd="sng" algn="ctr">
                      <a:solidFill>
                        <a:srgbClr val="B7B7B7"/>
                      </a:solidFill>
                      <a:prstDash val="solid"/>
                      <a:round/>
                      <a:headEnd type="none" w="med" len="med"/>
                      <a:tailEnd type="none" w="med" len="med"/>
                    </a:lnL>
                    <a:lnR w="6350" cap="flat" cmpd="sng" algn="ctr">
                      <a:solidFill>
                        <a:srgbClr val="B7B7B7"/>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99999"/>
                    </a:solidFill>
                  </a:tcPr>
                </a:tc>
                <a:tc rowSpan="2">
                  <a:txBody>
                    <a:bodyPr/>
                    <a:lstStyle/>
                    <a:p>
                      <a:pPr algn="l" fontAlgn="ctr"/>
                      <a:r>
                        <a:rPr lang="nb-NO" sz="1400" b="1" i="0" u="none" strike="noStrike">
                          <a:solidFill>
                            <a:srgbClr val="FFFFFF"/>
                          </a:solidFill>
                          <a:effectLst/>
                          <a:latin typeface="+mn-lt"/>
                        </a:rPr>
                        <a:t>Q1</a:t>
                      </a:r>
                    </a:p>
                  </a:txBody>
                  <a:tcPr marL="4133" marR="4133" marT="4133" marB="19837" anchor="ctr">
                    <a:lnL w="6350" cap="flat" cmpd="sng" algn="ctr">
                      <a:solidFill>
                        <a:srgbClr val="B7B7B7"/>
                      </a:solidFill>
                      <a:prstDash val="solid"/>
                      <a:round/>
                      <a:headEnd type="none" w="med" len="med"/>
                      <a:tailEnd type="none" w="med" len="med"/>
                    </a:lnL>
                    <a:lnR w="6350" cap="flat" cmpd="sng" algn="ctr">
                      <a:solidFill>
                        <a:srgbClr val="B7B7B7"/>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99999"/>
                    </a:solidFill>
                  </a:tcPr>
                </a:tc>
                <a:tc rowSpan="2">
                  <a:txBody>
                    <a:bodyPr/>
                    <a:lstStyle/>
                    <a:p>
                      <a:pPr algn="l" fontAlgn="ctr"/>
                      <a:r>
                        <a:rPr lang="nb-NO" sz="1400" b="1" i="0" u="none" strike="noStrike">
                          <a:solidFill>
                            <a:srgbClr val="FFFFFF"/>
                          </a:solidFill>
                          <a:effectLst/>
                          <a:latin typeface="+mn-lt"/>
                        </a:rPr>
                        <a:t>Q2</a:t>
                      </a:r>
                    </a:p>
                  </a:txBody>
                  <a:tcPr marL="4133" marR="4133" marT="4133" marB="19837" anchor="ctr">
                    <a:lnL w="6350" cap="flat" cmpd="sng" algn="ctr">
                      <a:solidFill>
                        <a:srgbClr val="B7B7B7"/>
                      </a:solidFill>
                      <a:prstDash val="solid"/>
                      <a:round/>
                      <a:headEnd type="none" w="med" len="med"/>
                      <a:tailEnd type="none" w="med" len="med"/>
                    </a:lnL>
                    <a:lnR w="6350" cap="flat" cmpd="sng" algn="ctr">
                      <a:solidFill>
                        <a:srgbClr val="B7B7B7"/>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99999"/>
                    </a:solidFill>
                  </a:tcPr>
                </a:tc>
                <a:tc rowSpan="2">
                  <a:txBody>
                    <a:bodyPr/>
                    <a:lstStyle/>
                    <a:p>
                      <a:pPr algn="l" fontAlgn="ctr"/>
                      <a:r>
                        <a:rPr lang="nb-NO" sz="1400" b="1" i="0" u="none" strike="noStrike">
                          <a:solidFill>
                            <a:srgbClr val="FFFFFF"/>
                          </a:solidFill>
                          <a:effectLst/>
                          <a:latin typeface="+mn-lt"/>
                        </a:rPr>
                        <a:t>Q3</a:t>
                      </a:r>
                    </a:p>
                  </a:txBody>
                  <a:tcPr marL="4133" marR="4133" marT="4133" marB="19837" anchor="ctr">
                    <a:lnL w="6350" cap="flat" cmpd="sng" algn="ctr">
                      <a:solidFill>
                        <a:srgbClr val="B7B7B7"/>
                      </a:solidFill>
                      <a:prstDash val="solid"/>
                      <a:round/>
                      <a:headEnd type="none" w="med" len="med"/>
                      <a:tailEnd type="none" w="med" len="med"/>
                    </a:lnL>
                    <a:lnR w="6350" cap="flat" cmpd="sng" algn="ctr">
                      <a:solidFill>
                        <a:srgbClr val="B7B7B7"/>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99999"/>
                    </a:solidFill>
                  </a:tcPr>
                </a:tc>
                <a:extLst>
                  <a:ext uri="{0D108BD9-81ED-4DB2-BD59-A6C34878D82A}">
                    <a16:rowId xmlns:a16="http://schemas.microsoft.com/office/drawing/2014/main" val="2851619882"/>
                  </a:ext>
                </a:extLst>
              </a:tr>
              <a:tr h="257187">
                <a:tc vMerge="1">
                  <a:txBody>
                    <a:bodyPr/>
                    <a:lstStyle/>
                    <a:p>
                      <a:endParaRPr lang="fr-FR"/>
                    </a:p>
                  </a:txBody>
                  <a:tcPr/>
                </a:tc>
                <a:tc vMerge="1">
                  <a:txBody>
                    <a:bodyPr/>
                    <a:lstStyle/>
                    <a:p>
                      <a:endParaRPr lang="fr-FR"/>
                    </a:p>
                  </a:txBody>
                  <a:tcPr/>
                </a:tc>
                <a:tc>
                  <a:txBody>
                    <a:bodyPr/>
                    <a:lstStyle/>
                    <a:p>
                      <a:pPr algn="l" fontAlgn="ctr"/>
                      <a:r>
                        <a:rPr lang="nb-NO" sz="1400" b="1" i="0" u="none" strike="noStrike">
                          <a:solidFill>
                            <a:srgbClr val="FFFFFF"/>
                          </a:solidFill>
                          <a:effectLst/>
                          <a:latin typeface="+mn-lt"/>
                        </a:rPr>
                        <a:t>Indicator</a:t>
                      </a:r>
                    </a:p>
                  </a:txBody>
                  <a:tcPr marL="4133" marR="4133" marT="4133" marB="19837" anchor="ctr">
                    <a:lnL w="6350" cap="flat" cmpd="sng" algn="ctr">
                      <a:solidFill>
                        <a:srgbClr val="B7B7B7"/>
                      </a:solidFill>
                      <a:prstDash val="solid"/>
                      <a:round/>
                      <a:headEnd type="none" w="med" len="med"/>
                      <a:tailEnd type="none" w="med" len="med"/>
                    </a:lnL>
                    <a:lnR w="6350" cap="flat" cmpd="sng" algn="ctr">
                      <a:solidFill>
                        <a:srgbClr val="B7B7B7"/>
                      </a:solidFill>
                      <a:prstDash val="solid"/>
                      <a:round/>
                      <a:headEnd type="none" w="med" len="med"/>
                      <a:tailEnd type="none" w="med" len="med"/>
                    </a:lnR>
                    <a:lnT w="6350" cap="flat" cmpd="sng" algn="ctr">
                      <a:solidFill>
                        <a:srgbClr val="B7B7B7"/>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99"/>
                    </a:solidFill>
                  </a:tcPr>
                </a:tc>
                <a:tc>
                  <a:txBody>
                    <a:bodyPr/>
                    <a:lstStyle/>
                    <a:p>
                      <a:pPr algn="l" fontAlgn="ctr"/>
                      <a:r>
                        <a:rPr lang="nb-NO" sz="1400" b="1" i="0" u="none" strike="noStrike">
                          <a:solidFill>
                            <a:srgbClr val="FFFFFF"/>
                          </a:solidFill>
                          <a:effectLst/>
                          <a:latin typeface="+mn-lt"/>
                        </a:rPr>
                        <a:t>Baseline</a:t>
                      </a:r>
                    </a:p>
                  </a:txBody>
                  <a:tcPr marL="4133" marR="4133" marT="4133" marB="19837" anchor="ctr">
                    <a:lnL w="6350" cap="flat" cmpd="sng" algn="ctr">
                      <a:solidFill>
                        <a:srgbClr val="B7B7B7"/>
                      </a:solidFill>
                      <a:prstDash val="solid"/>
                      <a:round/>
                      <a:headEnd type="none" w="med" len="med"/>
                      <a:tailEnd type="none" w="med" len="med"/>
                    </a:lnL>
                    <a:lnR w="6350" cap="flat" cmpd="sng" algn="ctr">
                      <a:solidFill>
                        <a:srgbClr val="B7B7B7"/>
                      </a:solidFill>
                      <a:prstDash val="solid"/>
                      <a:round/>
                      <a:headEnd type="none" w="med" len="med"/>
                      <a:tailEnd type="none" w="med" len="med"/>
                    </a:lnR>
                    <a:lnT w="6350" cap="flat" cmpd="sng" algn="ctr">
                      <a:solidFill>
                        <a:srgbClr val="B7B7B7"/>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99"/>
                    </a:solidFill>
                  </a:tcPr>
                </a:tc>
                <a:tc>
                  <a:txBody>
                    <a:bodyPr/>
                    <a:lstStyle/>
                    <a:p>
                      <a:pPr algn="l" fontAlgn="ctr"/>
                      <a:r>
                        <a:rPr lang="nb-NO" sz="1400" b="1" i="0" u="none" strike="noStrike">
                          <a:solidFill>
                            <a:srgbClr val="FFFFFF"/>
                          </a:solidFill>
                          <a:effectLst/>
                          <a:latin typeface="+mn-lt"/>
                        </a:rPr>
                        <a:t>Endline target</a:t>
                      </a:r>
                    </a:p>
                  </a:txBody>
                  <a:tcPr marL="4133" marR="4133" marT="4133" marB="19837" anchor="ctr">
                    <a:lnL w="6350" cap="flat" cmpd="sng" algn="ctr">
                      <a:solidFill>
                        <a:srgbClr val="B7B7B7"/>
                      </a:solidFill>
                      <a:prstDash val="solid"/>
                      <a:round/>
                      <a:headEnd type="none" w="med" len="med"/>
                      <a:tailEnd type="none" w="med" len="med"/>
                    </a:lnL>
                    <a:lnR w="6350" cap="flat" cmpd="sng" algn="ctr">
                      <a:solidFill>
                        <a:srgbClr val="B7B7B7"/>
                      </a:solidFill>
                      <a:prstDash val="solid"/>
                      <a:round/>
                      <a:headEnd type="none" w="med" len="med"/>
                      <a:tailEnd type="none" w="med" len="med"/>
                    </a:lnR>
                    <a:lnT w="6350" cap="flat" cmpd="sng" algn="ctr">
                      <a:solidFill>
                        <a:srgbClr val="B7B7B7"/>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9999"/>
                    </a:solidFill>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996583781"/>
                  </a:ext>
                </a:extLst>
              </a:tr>
              <a:tr h="239759">
                <a:tc>
                  <a:txBody>
                    <a:bodyPr/>
                    <a:lstStyle/>
                    <a:p>
                      <a:pPr algn="l" fontAlgn="b"/>
                      <a:r>
                        <a:rPr lang="nb-NO" sz="1400" b="0" i="0" u="none" strike="noStrike">
                          <a:solidFill>
                            <a:srgbClr val="000000"/>
                          </a:solidFill>
                          <a:effectLst/>
                          <a:latin typeface="+mn-lt"/>
                        </a:rPr>
                        <a:t>Output #1</a:t>
                      </a:r>
                    </a:p>
                  </a:txBody>
                  <a:tcPr marL="4133" marR="4133" marT="4133" marB="19837">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400" b="0" i="0" u="none" strike="noStrike">
                          <a:solidFill>
                            <a:srgbClr val="000000"/>
                          </a:solidFill>
                          <a:effectLst/>
                          <a:latin typeface="+mn-lt"/>
                        </a:rPr>
                        <a:t>Govt ministries and companies are aware of expectation</a:t>
                      </a:r>
                    </a:p>
                  </a:txBody>
                  <a:tcPr marL="4133" marR="4133" marT="4133" marB="19837">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400" b="0" i="0" u="none" strike="noStrike">
                          <a:solidFill>
                            <a:srgbClr val="000000"/>
                          </a:solidFill>
                          <a:effectLst/>
                          <a:latin typeface="+mn-lt"/>
                        </a:rPr>
                        <a:t>% of stakeholders briefed</a:t>
                      </a:r>
                    </a:p>
                  </a:txBody>
                  <a:tcPr marL="4133" marR="4133" marT="4133" marB="19837">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nb-NO" sz="1400" b="0" i="0" u="none" strike="noStrike">
                        <a:solidFill>
                          <a:srgbClr val="000000"/>
                        </a:solidFill>
                        <a:effectLst/>
                        <a:latin typeface="+mn-lt"/>
                      </a:endParaRPr>
                    </a:p>
                  </a:txBody>
                  <a:tcPr marL="4133" marR="4133" marT="4133" marB="19837">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nb-NO" sz="1400" b="0" i="0" u="none" strike="noStrike">
                        <a:solidFill>
                          <a:srgbClr val="000000"/>
                        </a:solidFill>
                        <a:effectLst/>
                        <a:latin typeface="+mn-lt"/>
                      </a:endParaRPr>
                    </a:p>
                  </a:txBody>
                  <a:tcPr marL="4133" marR="4133" marT="4133" marB="19837">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400" b="0" i="0" u="none" strike="noStrike">
                          <a:solidFill>
                            <a:srgbClr val="000000"/>
                          </a:solidFill>
                          <a:effectLst/>
                          <a:latin typeface="+mn-lt"/>
                        </a:rPr>
                        <a:t>Briefing (virtual) meetings with all stakeholders</a:t>
                      </a:r>
                    </a:p>
                  </a:txBody>
                  <a:tcPr marL="4133" marR="4133" marT="4133" marB="19837">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400" b="0" i="1" u="none" strike="noStrike">
                          <a:solidFill>
                            <a:srgbClr val="000000"/>
                          </a:solidFill>
                          <a:effectLst/>
                          <a:latin typeface="+mn-lt"/>
                        </a:rPr>
                        <a:t>Target: </a:t>
                      </a:r>
                      <a:br>
                        <a:rPr lang="nb-NO" sz="1400" b="0" i="1" u="none" strike="noStrike">
                          <a:solidFill>
                            <a:srgbClr val="000000"/>
                          </a:solidFill>
                          <a:effectLst/>
                          <a:latin typeface="+mn-lt"/>
                        </a:rPr>
                      </a:br>
                      <a:r>
                        <a:rPr lang="nb-NO" sz="1400" b="0" i="1" u="none" strike="noStrike">
                          <a:solidFill>
                            <a:srgbClr val="000000"/>
                          </a:solidFill>
                          <a:effectLst/>
                          <a:latin typeface="+mn-lt"/>
                        </a:rPr>
                        <a:t>Realized: </a:t>
                      </a:r>
                    </a:p>
                  </a:txBody>
                  <a:tcPr marL="4133" marR="4133" marT="4133" marB="19837">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400" b="0" i="1" u="none" strike="noStrike">
                          <a:solidFill>
                            <a:srgbClr val="000000"/>
                          </a:solidFill>
                          <a:effectLst/>
                          <a:latin typeface="+mn-lt"/>
                        </a:rPr>
                        <a:t>Target: </a:t>
                      </a:r>
                      <a:br>
                        <a:rPr lang="nb-NO" sz="1400" b="0" i="1" u="none" strike="noStrike">
                          <a:solidFill>
                            <a:srgbClr val="000000"/>
                          </a:solidFill>
                          <a:effectLst/>
                          <a:latin typeface="+mn-lt"/>
                        </a:rPr>
                      </a:br>
                      <a:r>
                        <a:rPr lang="nb-NO" sz="1400" b="0" i="1" u="none" strike="noStrike">
                          <a:solidFill>
                            <a:srgbClr val="000000"/>
                          </a:solidFill>
                          <a:effectLst/>
                          <a:latin typeface="+mn-lt"/>
                        </a:rPr>
                        <a:t>Realized: </a:t>
                      </a:r>
                    </a:p>
                  </a:txBody>
                  <a:tcPr marL="4133" marR="4133" marT="4133" marB="19837">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400" b="0" i="1" u="none" strike="noStrike">
                          <a:solidFill>
                            <a:srgbClr val="000000"/>
                          </a:solidFill>
                          <a:effectLst/>
                          <a:latin typeface="+mn-lt"/>
                        </a:rPr>
                        <a:t>Target: </a:t>
                      </a:r>
                      <a:br>
                        <a:rPr lang="nb-NO" sz="1400" b="0" i="1" u="none" strike="noStrike">
                          <a:solidFill>
                            <a:srgbClr val="000000"/>
                          </a:solidFill>
                          <a:effectLst/>
                          <a:latin typeface="+mn-lt"/>
                        </a:rPr>
                      </a:br>
                      <a:r>
                        <a:rPr lang="nb-NO" sz="1400" b="0" i="1" u="none" strike="noStrike">
                          <a:solidFill>
                            <a:srgbClr val="000000"/>
                          </a:solidFill>
                          <a:effectLst/>
                          <a:latin typeface="+mn-lt"/>
                        </a:rPr>
                        <a:t>Realized: </a:t>
                      </a:r>
                    </a:p>
                  </a:txBody>
                  <a:tcPr marL="4133" marR="4133" marT="4133" marB="19837">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0476213"/>
                  </a:ext>
                </a:extLst>
              </a:tr>
              <a:tr h="239759">
                <a:tc>
                  <a:txBody>
                    <a:bodyPr/>
                    <a:lstStyle/>
                    <a:p>
                      <a:pPr algn="l" fontAlgn="b"/>
                      <a:r>
                        <a:rPr lang="nb-NO" sz="1400" b="0" i="0" u="none" strike="noStrike">
                          <a:solidFill>
                            <a:srgbClr val="000000"/>
                          </a:solidFill>
                          <a:effectLst/>
                          <a:latin typeface="+mn-lt"/>
                        </a:rPr>
                        <a:t>Output #2</a:t>
                      </a:r>
                    </a:p>
                  </a:txBody>
                  <a:tcPr marL="4133" marR="4133" marT="4133" marB="19837">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400" b="0" i="0" u="none" strike="noStrike">
                          <a:solidFill>
                            <a:srgbClr val="000000"/>
                          </a:solidFill>
                          <a:effectLst/>
                          <a:latin typeface="+mn-lt"/>
                        </a:rPr>
                        <a:t>Working group established with Treasury, Ministry of Energy and Nat. Sec /MSG</a:t>
                      </a:r>
                    </a:p>
                  </a:txBody>
                  <a:tcPr marL="4133" marR="4133" marT="4133" marB="19837">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400" b="0" i="0" u="none" strike="noStrike">
                          <a:solidFill>
                            <a:srgbClr val="000000"/>
                          </a:solidFill>
                          <a:effectLst/>
                          <a:latin typeface="+mn-lt"/>
                        </a:rPr>
                        <a:t>MoU for working together for more real time data publication</a:t>
                      </a:r>
                    </a:p>
                  </a:txBody>
                  <a:tcPr marL="4133" marR="4133" marT="4133" marB="19837">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400" b="0" i="0" u="none" strike="noStrike">
                          <a:solidFill>
                            <a:srgbClr val="000000"/>
                          </a:solidFill>
                          <a:effectLst/>
                          <a:latin typeface="+mn-lt"/>
                        </a:rPr>
                        <a:t>0%</a:t>
                      </a:r>
                    </a:p>
                  </a:txBody>
                  <a:tcPr marL="4133" marR="4133" marT="4133" marB="19837">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400" b="0" i="0" u="none" strike="noStrike">
                          <a:solidFill>
                            <a:srgbClr val="000000"/>
                          </a:solidFill>
                          <a:effectLst/>
                          <a:latin typeface="+mn-lt"/>
                        </a:rPr>
                        <a:t>100%</a:t>
                      </a:r>
                    </a:p>
                  </a:txBody>
                  <a:tcPr marL="4133" marR="4133" marT="4133" marB="19837">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400" b="0" i="0" u="none" strike="noStrike">
                          <a:solidFill>
                            <a:srgbClr val="000000"/>
                          </a:solidFill>
                          <a:effectLst/>
                          <a:latin typeface="+mn-lt"/>
                        </a:rPr>
                        <a:t>Agreement is in place, funding secured and MSG approved. </a:t>
                      </a:r>
                    </a:p>
                  </a:txBody>
                  <a:tcPr marL="4133" marR="4133" marT="4133" marB="19837">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400" b="0" i="1" u="none" strike="noStrike">
                          <a:solidFill>
                            <a:srgbClr val="000000"/>
                          </a:solidFill>
                          <a:effectLst/>
                          <a:latin typeface="+mn-lt"/>
                        </a:rPr>
                        <a:t>Target: Agreement in place </a:t>
                      </a:r>
                      <a:br>
                        <a:rPr lang="nb-NO" sz="1400" b="0" i="1" u="none" strike="noStrike">
                          <a:solidFill>
                            <a:srgbClr val="000000"/>
                          </a:solidFill>
                          <a:effectLst/>
                          <a:latin typeface="+mn-lt"/>
                        </a:rPr>
                      </a:br>
                      <a:r>
                        <a:rPr lang="nb-NO" sz="1400" b="0" i="1" u="none" strike="noStrike">
                          <a:solidFill>
                            <a:srgbClr val="000000"/>
                          </a:solidFill>
                          <a:effectLst/>
                          <a:latin typeface="+mn-lt"/>
                        </a:rPr>
                        <a:t>Realized: </a:t>
                      </a:r>
                    </a:p>
                  </a:txBody>
                  <a:tcPr marL="4133" marR="4133" marT="4133" marB="19837">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400" b="0" i="1" u="none" strike="noStrike">
                          <a:solidFill>
                            <a:srgbClr val="000000"/>
                          </a:solidFill>
                          <a:effectLst/>
                          <a:latin typeface="+mn-lt"/>
                        </a:rPr>
                        <a:t>Target: 0%</a:t>
                      </a:r>
                      <a:br>
                        <a:rPr lang="nb-NO" sz="1400" b="0" i="1" u="none" strike="noStrike">
                          <a:solidFill>
                            <a:srgbClr val="000000"/>
                          </a:solidFill>
                          <a:effectLst/>
                          <a:latin typeface="+mn-lt"/>
                        </a:rPr>
                      </a:br>
                      <a:r>
                        <a:rPr lang="nb-NO" sz="1400" b="0" i="1" u="none" strike="noStrike">
                          <a:solidFill>
                            <a:srgbClr val="000000"/>
                          </a:solidFill>
                          <a:effectLst/>
                          <a:latin typeface="+mn-lt"/>
                        </a:rPr>
                        <a:t>Realized: </a:t>
                      </a:r>
                    </a:p>
                  </a:txBody>
                  <a:tcPr marL="4133" marR="4133" marT="4133" marB="19837">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400" b="0" i="1" u="none" strike="noStrike">
                          <a:solidFill>
                            <a:srgbClr val="000000"/>
                          </a:solidFill>
                          <a:effectLst/>
                          <a:latin typeface="+mn-lt"/>
                        </a:rPr>
                        <a:t>Target: 50%</a:t>
                      </a:r>
                      <a:br>
                        <a:rPr lang="nb-NO" sz="1400" b="0" i="1" u="none" strike="noStrike">
                          <a:solidFill>
                            <a:srgbClr val="000000"/>
                          </a:solidFill>
                          <a:effectLst/>
                          <a:latin typeface="+mn-lt"/>
                        </a:rPr>
                      </a:br>
                      <a:r>
                        <a:rPr lang="nb-NO" sz="1400" b="0" i="1" u="none" strike="noStrike">
                          <a:solidFill>
                            <a:srgbClr val="000000"/>
                          </a:solidFill>
                          <a:effectLst/>
                          <a:latin typeface="+mn-lt"/>
                        </a:rPr>
                        <a:t>Realized: </a:t>
                      </a:r>
                    </a:p>
                  </a:txBody>
                  <a:tcPr marL="4133" marR="4133" marT="4133" marB="19837">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4600087"/>
                  </a:ext>
                </a:extLst>
              </a:tr>
              <a:tr h="239759">
                <a:tc>
                  <a:txBody>
                    <a:bodyPr/>
                    <a:lstStyle/>
                    <a:p>
                      <a:pPr algn="l" fontAlgn="b"/>
                      <a:r>
                        <a:rPr lang="nb-NO" sz="1400" b="0" i="0" u="none" strike="noStrike">
                          <a:solidFill>
                            <a:srgbClr val="000000"/>
                          </a:solidFill>
                          <a:effectLst/>
                          <a:latin typeface="+mn-lt"/>
                        </a:rPr>
                        <a:t>Output #3</a:t>
                      </a: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400" b="0" i="0" u="none" strike="noStrike">
                          <a:solidFill>
                            <a:srgbClr val="000000"/>
                          </a:solidFill>
                          <a:effectLst/>
                          <a:latin typeface="+mn-lt"/>
                        </a:rPr>
                        <a:t>Data collection for tax and non-tax revenue with new method is agreed</a:t>
                      </a: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400" b="0" i="0" u="none" strike="noStrike">
                          <a:solidFill>
                            <a:srgbClr val="000000"/>
                          </a:solidFill>
                          <a:effectLst/>
                          <a:latin typeface="+mn-lt"/>
                        </a:rPr>
                        <a:t>Final report</a:t>
                      </a: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400" b="0" i="0" u="none" strike="noStrike">
                          <a:solidFill>
                            <a:srgbClr val="000000"/>
                          </a:solidFill>
                          <a:effectLst/>
                          <a:latin typeface="+mn-lt"/>
                        </a:rPr>
                        <a:t>0%</a:t>
                      </a: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400" b="0" i="0" u="none" strike="noStrike">
                          <a:solidFill>
                            <a:srgbClr val="000000"/>
                          </a:solidFill>
                          <a:effectLst/>
                          <a:latin typeface="+mn-lt"/>
                        </a:rPr>
                        <a:t>100%</a:t>
                      </a: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400" b="0" i="0" u="none" strike="noStrike">
                          <a:solidFill>
                            <a:srgbClr val="000000"/>
                          </a:solidFill>
                          <a:effectLst/>
                          <a:latin typeface="+mn-lt"/>
                        </a:rPr>
                        <a:t>IA, IT specialist from treasury and Minstry of Energy, Nat Sec develop options.</a:t>
                      </a: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nb-NO" sz="1400" b="0" i="1" u="none" strike="noStrike">
                          <a:solidFill>
                            <a:srgbClr val="000000"/>
                          </a:solidFill>
                          <a:effectLst/>
                          <a:latin typeface="+mn-lt"/>
                        </a:rPr>
                        <a:t>Target: Draft</a:t>
                      </a:r>
                      <a:br>
                        <a:rPr lang="nb-NO" sz="1400" b="0" i="1" u="none" strike="noStrike">
                          <a:solidFill>
                            <a:srgbClr val="000000"/>
                          </a:solidFill>
                          <a:effectLst/>
                          <a:latin typeface="+mn-lt"/>
                        </a:rPr>
                      </a:br>
                      <a:r>
                        <a:rPr lang="nb-NO" sz="1400" b="0" i="1" u="none" strike="noStrike">
                          <a:solidFill>
                            <a:srgbClr val="000000"/>
                          </a:solidFill>
                          <a:effectLst/>
                          <a:latin typeface="+mn-lt"/>
                        </a:rPr>
                        <a:t>Realized: </a:t>
                      </a:r>
                    </a:p>
                    <a:p>
                      <a:pPr algn="l" fontAlgn="b"/>
                      <a:endParaRPr lang="nb-NO" sz="1400" b="0" i="1" u="none" strike="noStrike">
                        <a:solidFill>
                          <a:srgbClr val="000000"/>
                        </a:solidFill>
                        <a:effectLst/>
                        <a:latin typeface="+mn-lt"/>
                      </a:endParaRP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nb-NO" sz="1400" b="0" i="1" u="none" strike="noStrike">
                          <a:solidFill>
                            <a:srgbClr val="000000"/>
                          </a:solidFill>
                          <a:effectLst/>
                          <a:latin typeface="+mn-lt"/>
                        </a:rPr>
                        <a:t>Target: updated draft </a:t>
                      </a:r>
                      <a:br>
                        <a:rPr lang="nb-NO" sz="1400" b="0" i="1" u="none" strike="noStrike">
                          <a:solidFill>
                            <a:srgbClr val="000000"/>
                          </a:solidFill>
                          <a:effectLst/>
                          <a:latin typeface="+mn-lt"/>
                        </a:rPr>
                      </a:br>
                      <a:r>
                        <a:rPr lang="nb-NO" sz="1400" b="0" i="1" u="none" strike="noStrike">
                          <a:solidFill>
                            <a:srgbClr val="000000"/>
                          </a:solidFill>
                          <a:effectLst/>
                          <a:latin typeface="+mn-lt"/>
                        </a:rPr>
                        <a:t>Realized: </a:t>
                      </a:r>
                    </a:p>
                    <a:p>
                      <a:pPr algn="l" fontAlgn="b"/>
                      <a:endParaRPr lang="nb-NO" sz="1400" b="0" i="1" u="none" strike="noStrike">
                        <a:solidFill>
                          <a:srgbClr val="000000"/>
                        </a:solidFill>
                        <a:effectLst/>
                        <a:latin typeface="+mn-lt"/>
                      </a:endParaRP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nb-NO" sz="1400" b="0" i="1" u="none" strike="noStrike">
                          <a:solidFill>
                            <a:srgbClr val="000000"/>
                          </a:solidFill>
                          <a:effectLst/>
                          <a:latin typeface="+mn-lt"/>
                        </a:rPr>
                        <a:t>Target:Final</a:t>
                      </a:r>
                      <a:br>
                        <a:rPr lang="nb-NO" sz="1400" b="0" i="1" u="none" strike="noStrike">
                          <a:solidFill>
                            <a:srgbClr val="000000"/>
                          </a:solidFill>
                          <a:effectLst/>
                          <a:latin typeface="+mn-lt"/>
                        </a:rPr>
                      </a:br>
                      <a:r>
                        <a:rPr lang="nb-NO" sz="1400" b="0" i="1" u="none" strike="noStrike">
                          <a:solidFill>
                            <a:srgbClr val="000000"/>
                          </a:solidFill>
                          <a:effectLst/>
                          <a:latin typeface="+mn-lt"/>
                        </a:rPr>
                        <a:t>Realized: </a:t>
                      </a:r>
                    </a:p>
                    <a:p>
                      <a:pPr algn="l" fontAlgn="b"/>
                      <a:endParaRPr lang="nb-NO" sz="1400" b="0" i="1" u="none" strike="noStrike">
                        <a:solidFill>
                          <a:srgbClr val="000000"/>
                        </a:solidFill>
                        <a:effectLst/>
                        <a:latin typeface="+mn-lt"/>
                      </a:endParaRP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2553859"/>
                  </a:ext>
                </a:extLst>
              </a:tr>
              <a:tr h="239759">
                <a:tc>
                  <a:txBody>
                    <a:bodyPr/>
                    <a:lstStyle/>
                    <a:p>
                      <a:pPr algn="l" fontAlgn="b"/>
                      <a:r>
                        <a:rPr lang="nb-NO" sz="1400" b="0" i="0" u="none" strike="noStrike">
                          <a:solidFill>
                            <a:srgbClr val="000000"/>
                          </a:solidFill>
                          <a:effectLst/>
                          <a:latin typeface="+mn-lt"/>
                        </a:rPr>
                        <a:t>Output #4</a:t>
                      </a: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nb-NO" sz="1400" b="0" i="0" u="none" strike="noStrike">
                          <a:solidFill>
                            <a:srgbClr val="000000"/>
                          </a:solidFill>
                          <a:effectLst/>
                          <a:latin typeface="+mn-lt"/>
                        </a:rPr>
                        <a:t>Companies have reviewed and provided feedback on reporting method</a:t>
                      </a: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400" b="0" i="0" u="none" strike="noStrike">
                          <a:solidFill>
                            <a:srgbClr val="000000"/>
                          </a:solidFill>
                          <a:effectLst/>
                          <a:latin typeface="+mn-lt"/>
                        </a:rPr>
                        <a:t>% of companies reviewed and given feedback</a:t>
                      </a: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400" b="0" i="0" u="none" strike="noStrike">
                          <a:solidFill>
                            <a:srgbClr val="000000"/>
                          </a:solidFill>
                          <a:effectLst/>
                          <a:latin typeface="+mn-lt"/>
                        </a:rPr>
                        <a:t>0%</a:t>
                      </a: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400" b="0" i="0" u="none" strike="noStrike">
                          <a:solidFill>
                            <a:srgbClr val="000000"/>
                          </a:solidFill>
                          <a:effectLst/>
                          <a:latin typeface="+mn-lt"/>
                        </a:rPr>
                        <a:t>80%</a:t>
                      </a: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400" b="0" i="0" u="none" strike="noStrike">
                          <a:solidFill>
                            <a:srgbClr val="000000"/>
                          </a:solidFill>
                          <a:effectLst/>
                          <a:latin typeface="+mn-lt"/>
                        </a:rPr>
                        <a:t>Delivered workshops and survey result. Review of feedback of companies</a:t>
                      </a: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400" b="0" i="1" u="none" strike="noStrike">
                          <a:solidFill>
                            <a:srgbClr val="000000"/>
                          </a:solidFill>
                          <a:effectLst/>
                          <a:latin typeface="+mn-lt"/>
                        </a:rPr>
                        <a:t>Target: </a:t>
                      </a:r>
                      <a:br>
                        <a:rPr lang="nb-NO" sz="1400" b="0" i="1" u="none" strike="noStrike">
                          <a:solidFill>
                            <a:srgbClr val="000000"/>
                          </a:solidFill>
                          <a:effectLst/>
                          <a:latin typeface="+mn-lt"/>
                        </a:rPr>
                      </a:br>
                      <a:r>
                        <a:rPr lang="nb-NO" sz="1400" b="0" i="1" u="none" strike="noStrike">
                          <a:solidFill>
                            <a:srgbClr val="000000"/>
                          </a:solidFill>
                          <a:effectLst/>
                          <a:latin typeface="+mn-lt"/>
                        </a:rPr>
                        <a:t>Realized:</a:t>
                      </a: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400" b="0" i="1" u="none" strike="noStrike">
                          <a:solidFill>
                            <a:srgbClr val="000000"/>
                          </a:solidFill>
                          <a:effectLst/>
                          <a:latin typeface="+mn-lt"/>
                        </a:rPr>
                        <a:t>Target: </a:t>
                      </a:r>
                      <a:br>
                        <a:rPr lang="nb-NO" sz="1400" b="0" i="1" u="none" strike="noStrike">
                          <a:solidFill>
                            <a:srgbClr val="000000"/>
                          </a:solidFill>
                          <a:effectLst/>
                          <a:latin typeface="+mn-lt"/>
                        </a:rPr>
                      </a:br>
                      <a:r>
                        <a:rPr lang="nb-NO" sz="1400" b="0" i="1" u="none" strike="noStrike">
                          <a:solidFill>
                            <a:srgbClr val="000000"/>
                          </a:solidFill>
                          <a:effectLst/>
                          <a:latin typeface="+mn-lt"/>
                        </a:rPr>
                        <a:t>Realized:</a:t>
                      </a: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b-NO" sz="1400" b="0" i="1" u="none" strike="noStrike">
                          <a:solidFill>
                            <a:srgbClr val="000000"/>
                          </a:solidFill>
                          <a:effectLst/>
                          <a:latin typeface="+mn-lt"/>
                        </a:rPr>
                        <a:t>Target: </a:t>
                      </a:r>
                      <a:br>
                        <a:rPr lang="nb-NO" sz="1400" b="0" i="1" u="none" strike="noStrike">
                          <a:solidFill>
                            <a:srgbClr val="000000"/>
                          </a:solidFill>
                          <a:effectLst/>
                          <a:latin typeface="+mn-lt"/>
                        </a:rPr>
                      </a:br>
                      <a:r>
                        <a:rPr lang="nb-NO" sz="1400" b="0" i="1" u="none" strike="noStrike">
                          <a:solidFill>
                            <a:srgbClr val="000000"/>
                          </a:solidFill>
                          <a:effectLst/>
                          <a:latin typeface="+mn-lt"/>
                        </a:rPr>
                        <a:t>Realized:</a:t>
                      </a:r>
                    </a:p>
                  </a:txBody>
                  <a:tcPr marL="4133" marR="4133" marT="4133" marB="1983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6058211"/>
                  </a:ext>
                </a:extLst>
              </a:tr>
            </a:tbl>
          </a:graphicData>
        </a:graphic>
      </p:graphicFrame>
    </p:spTree>
    <p:extLst>
      <p:ext uri="{BB962C8B-B14F-4D97-AF65-F5344CB8AC3E}">
        <p14:creationId xmlns:p14="http://schemas.microsoft.com/office/powerpoint/2010/main" val="7068463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91D-3C4F-4D47-AFE9-3F3CCF7F1848}"/>
              </a:ext>
            </a:extLst>
          </p:cNvPr>
          <p:cNvSpPr>
            <a:spLocks noGrp="1"/>
          </p:cNvSpPr>
          <p:nvPr>
            <p:ph type="title"/>
          </p:nvPr>
        </p:nvSpPr>
        <p:spPr>
          <a:xfrm>
            <a:off x="642813" y="1194998"/>
            <a:ext cx="7072534" cy="671660"/>
          </a:xfrm>
        </p:spPr>
        <p:txBody>
          <a:bodyPr anchor="t">
            <a:normAutofit/>
          </a:bodyPr>
          <a:lstStyle/>
          <a:p>
            <a:r>
              <a:rPr lang="en-GB"/>
              <a:t>Guidance from GIZ</a:t>
            </a:r>
          </a:p>
        </p:txBody>
      </p:sp>
      <p:sp>
        <p:nvSpPr>
          <p:cNvPr id="3" name="Content Placeholder 2">
            <a:extLst>
              <a:ext uri="{FF2B5EF4-FFF2-40B4-BE49-F238E27FC236}">
                <a16:creationId xmlns:a16="http://schemas.microsoft.com/office/drawing/2014/main" id="{E6A57F74-0059-4E38-894D-0FEEEEA3BE97}"/>
              </a:ext>
            </a:extLst>
          </p:cNvPr>
          <p:cNvSpPr>
            <a:spLocks noGrp="1"/>
          </p:cNvSpPr>
          <p:nvPr>
            <p:ph idx="1"/>
          </p:nvPr>
        </p:nvSpPr>
        <p:spPr>
          <a:xfrm>
            <a:off x="642813" y="2019792"/>
            <a:ext cx="7072534" cy="3581400"/>
          </a:xfrm>
        </p:spPr>
        <p:txBody>
          <a:bodyPr>
            <a:normAutofit/>
          </a:bodyPr>
          <a:lstStyle/>
          <a:p>
            <a:r>
              <a:rPr lang="en-GB"/>
              <a:t>In particular section 8</a:t>
            </a:r>
          </a:p>
          <a:p>
            <a:r>
              <a:rPr lang="en-GB">
                <a:hlinkClick r:id="rId2"/>
              </a:rPr>
              <a:t>https://eiti.org/document/giz-monitoring-evaluation-me-of-eiti-implementation</a:t>
            </a:r>
          </a:p>
          <a:p>
            <a:endParaRPr lang="en-GB"/>
          </a:p>
          <a:p>
            <a:endParaRPr lang="en-GB"/>
          </a:p>
          <a:p>
            <a:r>
              <a:rPr lang="en-GB"/>
              <a:t>EITI Int Secretariat to review guidance notes and materials on work plans, progress reporting and MEL.</a:t>
            </a:r>
          </a:p>
        </p:txBody>
      </p:sp>
      <p:pic>
        <p:nvPicPr>
          <p:cNvPr id="5" name="Picture 4">
            <a:extLst>
              <a:ext uri="{FF2B5EF4-FFF2-40B4-BE49-F238E27FC236}">
                <a16:creationId xmlns:a16="http://schemas.microsoft.com/office/drawing/2014/main" id="{A19E6AE4-17EB-4B3F-AB5B-8CDB7F92C8C2}"/>
              </a:ext>
            </a:extLst>
          </p:cNvPr>
          <p:cNvPicPr>
            <a:picLocks noChangeAspect="1"/>
          </p:cNvPicPr>
          <p:nvPr/>
        </p:nvPicPr>
        <p:blipFill>
          <a:blip r:embed="rId3"/>
          <a:stretch>
            <a:fillRect/>
          </a:stretch>
        </p:blipFill>
        <p:spPr>
          <a:xfrm>
            <a:off x="7803707" y="502562"/>
            <a:ext cx="4155543" cy="58528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294646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B39A572D-FB57-2B48-8755-094582EC3BE7}"/>
              </a:ext>
            </a:extLst>
          </p:cNvPr>
          <p:cNvSpPr/>
          <p:nvPr/>
        </p:nvSpPr>
        <p:spPr>
          <a:xfrm>
            <a:off x="10887" y="0"/>
            <a:ext cx="12191999" cy="6858000"/>
          </a:xfrm>
          <a:prstGeom prst="rect">
            <a:avLst/>
          </a:prstGeom>
          <a:gradFill>
            <a:gsLst>
              <a:gs pos="0">
                <a:srgbClr val="165B89">
                  <a:alpha val="90000"/>
                </a:srgbClr>
              </a:gs>
              <a:gs pos="100000">
                <a:srgbClr val="13285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ext Placeholder 1">
            <a:extLst>
              <a:ext uri="{FF2B5EF4-FFF2-40B4-BE49-F238E27FC236}">
                <a16:creationId xmlns:a16="http://schemas.microsoft.com/office/drawing/2014/main" id="{9574274A-5FC6-E043-AE53-5929E41D604D}"/>
              </a:ext>
            </a:extLst>
          </p:cNvPr>
          <p:cNvSpPr>
            <a:spLocks noGrp="1"/>
          </p:cNvSpPr>
          <p:nvPr>
            <p:ph type="body" sz="quarter" idx="15"/>
          </p:nvPr>
        </p:nvSpPr>
        <p:spPr/>
        <p:txBody>
          <a:bodyPr>
            <a:normAutofit fontScale="92500" lnSpcReduction="20000"/>
          </a:bodyPr>
          <a:lstStyle/>
          <a:p>
            <a:r>
              <a:rPr lang="en-GB"/>
              <a:t>Questions and Answers</a:t>
            </a:r>
          </a:p>
          <a:p>
            <a:endParaRPr lang="nb-NO"/>
          </a:p>
        </p:txBody>
      </p:sp>
      <p:sp>
        <p:nvSpPr>
          <p:cNvPr id="3" name="Subtitle 2">
            <a:extLst>
              <a:ext uri="{FF2B5EF4-FFF2-40B4-BE49-F238E27FC236}">
                <a16:creationId xmlns:a16="http://schemas.microsoft.com/office/drawing/2014/main" id="{DEF11CB6-EB26-7840-B839-24C6B7CEA672}"/>
              </a:ext>
            </a:extLst>
          </p:cNvPr>
          <p:cNvSpPr>
            <a:spLocks noGrp="1"/>
          </p:cNvSpPr>
          <p:nvPr>
            <p:ph type="subTitle" idx="1"/>
          </p:nvPr>
        </p:nvSpPr>
        <p:spPr/>
        <p:txBody>
          <a:bodyPr>
            <a:normAutofit/>
          </a:bodyPr>
          <a:lstStyle/>
          <a:p>
            <a:r>
              <a:rPr lang="en-GB"/>
              <a:t>Updates from countries on work plan preparation activities and questions on M&amp;E</a:t>
            </a:r>
          </a:p>
          <a:p>
            <a:endParaRPr lang="nb-NO"/>
          </a:p>
        </p:txBody>
      </p:sp>
      <p:pic>
        <p:nvPicPr>
          <p:cNvPr id="5" name="Picture 7">
            <a:extLst>
              <a:ext uri="{FF2B5EF4-FFF2-40B4-BE49-F238E27FC236}">
                <a16:creationId xmlns:a16="http://schemas.microsoft.com/office/drawing/2014/main" id="{3185615D-E01B-364F-968C-C5B3920D082A}"/>
              </a:ext>
            </a:extLst>
          </p:cNvPr>
          <p:cNvPicPr>
            <a:picLocks noChangeAspect="1"/>
          </p:cNvPicPr>
          <p:nvPr/>
        </p:nvPicPr>
        <p:blipFill>
          <a:blip r:embed="rId2"/>
          <a:stretch>
            <a:fillRect/>
          </a:stretch>
        </p:blipFill>
        <p:spPr>
          <a:xfrm>
            <a:off x="643435" y="5825339"/>
            <a:ext cx="1495765" cy="673730"/>
          </a:xfrm>
          <a:prstGeom prst="rect">
            <a:avLst/>
          </a:prstGeom>
        </p:spPr>
      </p:pic>
      <p:sp>
        <p:nvSpPr>
          <p:cNvPr id="6" name="Rectangle 10">
            <a:extLst>
              <a:ext uri="{FF2B5EF4-FFF2-40B4-BE49-F238E27FC236}">
                <a16:creationId xmlns:a16="http://schemas.microsoft.com/office/drawing/2014/main" id="{92340C30-A2B1-8E4F-A30C-C0341EF84745}"/>
              </a:ext>
            </a:extLst>
          </p:cNvPr>
          <p:cNvSpPr/>
          <p:nvPr/>
        </p:nvSpPr>
        <p:spPr>
          <a:xfrm>
            <a:off x="104748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Rectangle 12">
            <a:extLst>
              <a:ext uri="{FF2B5EF4-FFF2-40B4-BE49-F238E27FC236}">
                <a16:creationId xmlns:a16="http://schemas.microsoft.com/office/drawing/2014/main" id="{7352587D-5B18-7341-B425-9DC9C448BFD6}"/>
              </a:ext>
            </a:extLst>
          </p:cNvPr>
          <p:cNvSpPr/>
          <p:nvPr/>
        </p:nvSpPr>
        <p:spPr>
          <a:xfrm>
            <a:off x="960120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Rectangle 13">
            <a:extLst>
              <a:ext uri="{FF2B5EF4-FFF2-40B4-BE49-F238E27FC236}">
                <a16:creationId xmlns:a16="http://schemas.microsoft.com/office/drawing/2014/main" id="{73736CBF-7F13-3D4E-8973-E2A19830FBC6}"/>
              </a:ext>
            </a:extLst>
          </p:cNvPr>
          <p:cNvSpPr/>
          <p:nvPr/>
        </p:nvSpPr>
        <p:spPr>
          <a:xfrm>
            <a:off x="64294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ctangle 14">
            <a:extLst>
              <a:ext uri="{FF2B5EF4-FFF2-40B4-BE49-F238E27FC236}">
                <a16:creationId xmlns:a16="http://schemas.microsoft.com/office/drawing/2014/main" id="{DC95800F-320D-7840-A47C-F19241667698}"/>
              </a:ext>
            </a:extLst>
          </p:cNvPr>
          <p:cNvSpPr/>
          <p:nvPr/>
        </p:nvSpPr>
        <p:spPr>
          <a:xfrm rot="10800000">
            <a:off x="4665117"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ctangle 15">
            <a:extLst>
              <a:ext uri="{FF2B5EF4-FFF2-40B4-BE49-F238E27FC236}">
                <a16:creationId xmlns:a16="http://schemas.microsoft.com/office/drawing/2014/main" id="{B80657BA-5174-3A44-9BEC-FBB0EF7D80EE}"/>
              </a:ext>
            </a:extLst>
          </p:cNvPr>
          <p:cNvSpPr/>
          <p:nvPr/>
        </p:nvSpPr>
        <p:spPr>
          <a:xfrm rot="10800000">
            <a:off x="733872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7">
            <a:extLst>
              <a:ext uri="{FF2B5EF4-FFF2-40B4-BE49-F238E27FC236}">
                <a16:creationId xmlns:a16="http://schemas.microsoft.com/office/drawing/2014/main" id="{24026979-9A98-F046-BF6C-BE5C828365B1}"/>
              </a:ext>
            </a:extLst>
          </p:cNvPr>
          <p:cNvSpPr/>
          <p:nvPr/>
        </p:nvSpPr>
        <p:spPr>
          <a:xfrm rot="10800000">
            <a:off x="948395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ctangle 18">
            <a:extLst>
              <a:ext uri="{FF2B5EF4-FFF2-40B4-BE49-F238E27FC236}">
                <a16:creationId xmlns:a16="http://schemas.microsoft.com/office/drawing/2014/main" id="{9899ED60-588F-D345-9D04-BE38213E3BEF}"/>
              </a:ext>
            </a:extLst>
          </p:cNvPr>
          <p:cNvSpPr/>
          <p:nvPr/>
        </p:nvSpPr>
        <p:spPr>
          <a:xfrm rot="10800000">
            <a:off x="11881774" y="54954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5579877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683728-88C4-AB40-976B-EB8A1726BFB8}"/>
              </a:ext>
            </a:extLst>
          </p:cNvPr>
          <p:cNvSpPr>
            <a:spLocks noGrp="1"/>
          </p:cNvSpPr>
          <p:nvPr>
            <p:ph type="body" sz="quarter" idx="13"/>
          </p:nvPr>
        </p:nvSpPr>
        <p:spPr/>
        <p:txBody>
          <a:bodyPr/>
          <a:lstStyle/>
          <a:p>
            <a:endParaRPr lang="nb-NO"/>
          </a:p>
        </p:txBody>
      </p:sp>
      <p:sp>
        <p:nvSpPr>
          <p:cNvPr id="3" name="TextBox 2">
            <a:extLst>
              <a:ext uri="{FF2B5EF4-FFF2-40B4-BE49-F238E27FC236}">
                <a16:creationId xmlns:a16="http://schemas.microsoft.com/office/drawing/2014/main" id="{E87F52ED-A285-FC42-8221-F3AAA8A4FFF8}"/>
              </a:ext>
            </a:extLst>
          </p:cNvPr>
          <p:cNvSpPr txBox="1"/>
          <p:nvPr/>
        </p:nvSpPr>
        <p:spPr>
          <a:xfrm>
            <a:off x="4646097" y="4674151"/>
            <a:ext cx="6902468" cy="1471172"/>
          </a:xfrm>
          <a:prstGeom prst="rect">
            <a:avLst/>
          </a:prstGeom>
          <a:noFill/>
        </p:spPr>
        <p:txBody>
          <a:bodyPr wrap="square" rtlCol="0">
            <a:spAutoFit/>
          </a:bodyPr>
          <a:lstStyle/>
          <a:p>
            <a:pPr algn="r"/>
            <a:r>
              <a:rPr lang="en-GB" sz="1100" b="1" i="0" spc="100" baseline="0">
                <a:solidFill>
                  <a:srgbClr val="132856"/>
                </a:solidFill>
                <a:latin typeface="Franklin Gothic Demi" panose="020B0603020102020204" pitchFamily="34" charset="0"/>
              </a:rPr>
              <a:t>AUTHOR</a:t>
            </a:r>
            <a:r>
              <a:rPr lang="en-GB" sz="1400" b="0">
                <a:solidFill>
                  <a:srgbClr val="132856"/>
                </a:solidFill>
                <a:latin typeface="+mn-lt"/>
              </a:rPr>
              <a:t> International Secretariat</a:t>
            </a:r>
          </a:p>
          <a:p>
            <a:pPr algn="r"/>
            <a:r>
              <a:rPr lang="en-GB" sz="1100" b="1" i="0" spc="100" baseline="0">
                <a:solidFill>
                  <a:srgbClr val="132856"/>
                </a:solidFill>
                <a:latin typeface="Franklin Gothic Demi" panose="020B0603020102020204" pitchFamily="34" charset="0"/>
              </a:rPr>
              <a:t>DATE</a:t>
            </a:r>
            <a:r>
              <a:rPr lang="en-GB" sz="1400" b="0">
                <a:solidFill>
                  <a:srgbClr val="132856"/>
                </a:solidFill>
                <a:latin typeface="+mn-lt"/>
              </a:rPr>
              <a:t> </a:t>
            </a:r>
            <a:r>
              <a:rPr lang="en-GB" sz="1400">
                <a:solidFill>
                  <a:srgbClr val="132856"/>
                </a:solidFill>
              </a:rPr>
              <a:t>December 2020</a:t>
            </a:r>
            <a:endParaRPr lang="en-GB" sz="1400" b="0">
              <a:solidFill>
                <a:srgbClr val="132856"/>
              </a:solidFill>
              <a:latin typeface="+mn-lt"/>
            </a:endParaRPr>
          </a:p>
          <a:p>
            <a:pPr algn="r"/>
            <a:r>
              <a:rPr lang="en-GB" sz="1100" b="1" i="0" spc="100" baseline="0">
                <a:solidFill>
                  <a:srgbClr val="132856"/>
                </a:solidFill>
                <a:latin typeface="Franklin Gothic Demi" panose="020B0603020102020204" pitchFamily="34" charset="0"/>
              </a:rPr>
              <a:t>OCCASION</a:t>
            </a:r>
            <a:r>
              <a:rPr lang="en-GB" sz="1400" b="1" i="0">
                <a:solidFill>
                  <a:srgbClr val="132856"/>
                </a:solidFill>
                <a:latin typeface="Franklin Gothic Demi" panose="020B0603020102020204" pitchFamily="34" charset="0"/>
              </a:rPr>
              <a:t> </a:t>
            </a:r>
            <a:r>
              <a:rPr lang="en-GB" sz="1400" i="0">
                <a:solidFill>
                  <a:srgbClr val="132856"/>
                </a:solidFill>
              </a:rPr>
              <a:t>Work Plans. LAC.</a:t>
            </a:r>
            <a:endParaRPr lang="en-GB" sz="1400" b="0">
              <a:solidFill>
                <a:srgbClr val="132856"/>
              </a:solidFill>
              <a:latin typeface="+mn-lt"/>
            </a:endParaRPr>
          </a:p>
          <a:p>
            <a:pPr algn="r"/>
            <a:endParaRPr lang="en-GB" sz="1400" b="0">
              <a:solidFill>
                <a:srgbClr val="132856"/>
              </a:solidFill>
              <a:latin typeface="+mn-lt"/>
            </a:endParaRPr>
          </a:p>
          <a:p>
            <a:pPr marL="342900" marR="0" lvl="0" indent="-342900" algn="r" defTabSz="914400" rtl="0" eaLnBrk="0" fontAlgn="base" latinLnBrk="0" hangingPunct="0">
              <a:lnSpc>
                <a:spcPct val="100000"/>
              </a:lnSpc>
              <a:spcBef>
                <a:spcPct val="20000"/>
              </a:spcBef>
              <a:spcAft>
                <a:spcPct val="0"/>
              </a:spcAft>
              <a:buClrTx/>
              <a:buSzTx/>
              <a:buFontTx/>
              <a:buNone/>
              <a:tabLst/>
              <a:defRPr/>
            </a:pPr>
            <a:r>
              <a:rPr lang="en-GB" sz="1100" b="1" i="0" spc="100" baseline="0">
                <a:solidFill>
                  <a:srgbClr val="132856"/>
                </a:solidFill>
                <a:latin typeface="Franklin Gothic Demi" panose="020B0603020102020204" pitchFamily="34" charset="0"/>
              </a:rPr>
              <a:t>E-MAIL</a:t>
            </a:r>
            <a:r>
              <a:rPr lang="en-GB" sz="1400" b="1" i="0">
                <a:solidFill>
                  <a:srgbClr val="132856"/>
                </a:solidFill>
                <a:latin typeface="Franklin Gothic Demi" panose="020B0603020102020204" pitchFamily="34" charset="0"/>
              </a:rPr>
              <a:t> </a:t>
            </a:r>
            <a:r>
              <a:rPr kumimoji="0" lang="en-GB" sz="1400" b="0" i="0" u="none" strike="noStrike" kern="0" cap="none" spc="0" normalizeH="0" baseline="0" noProof="0">
                <a:ln>
                  <a:noFill/>
                </a:ln>
                <a:solidFill>
                  <a:srgbClr val="132856"/>
                </a:solidFill>
                <a:effectLst/>
                <a:uLnTx/>
                <a:uFillTx/>
                <a:latin typeface="+mn-lt"/>
                <a:ea typeface="ＭＳ Ｐゴシック" charset="0"/>
                <a:cs typeface="ＭＳ Ｐゴシック" charset="0"/>
              </a:rPr>
              <a:t>secretariat@eiti.org </a:t>
            </a:r>
            <a:r>
              <a:rPr lang="en-GB" sz="1100" b="1" i="0" spc="100" baseline="0">
                <a:solidFill>
                  <a:srgbClr val="132856"/>
                </a:solidFill>
                <a:latin typeface="Franklin Gothic Demi" panose="020B0603020102020204" pitchFamily="34" charset="0"/>
              </a:rPr>
              <a:t>PHONE</a:t>
            </a:r>
            <a:r>
              <a:rPr kumimoji="0" lang="en-GB" sz="1400" b="0" i="0" u="none" strike="noStrike" kern="0" cap="none" spc="0" normalizeH="0" baseline="0" noProof="0">
                <a:ln>
                  <a:noFill/>
                </a:ln>
                <a:solidFill>
                  <a:srgbClr val="132856"/>
                </a:solidFill>
                <a:effectLst/>
                <a:uLnTx/>
                <a:uFillTx/>
                <a:latin typeface="+mn-lt"/>
                <a:ea typeface="ＭＳ Ｐゴシック" charset="0"/>
                <a:cs typeface="ＭＳ Ｐゴシック" charset="0"/>
              </a:rPr>
              <a:t> +47 22 20 08 00 </a:t>
            </a:r>
          </a:p>
          <a:p>
            <a:pPr marL="342900" marR="0" lvl="0" indent="-342900" algn="r" defTabSz="914400" rtl="0" eaLnBrk="0" fontAlgn="base" latinLnBrk="0" hangingPunct="0">
              <a:lnSpc>
                <a:spcPct val="100000"/>
              </a:lnSpc>
              <a:spcBef>
                <a:spcPct val="20000"/>
              </a:spcBef>
              <a:spcAft>
                <a:spcPct val="0"/>
              </a:spcAft>
              <a:buClrTx/>
              <a:buSzTx/>
              <a:buFontTx/>
              <a:buNone/>
              <a:tabLst/>
              <a:defRPr/>
            </a:pPr>
            <a:r>
              <a:rPr lang="en-GB" sz="1100" b="1" i="0" spc="100" baseline="0">
                <a:solidFill>
                  <a:srgbClr val="132856"/>
                </a:solidFill>
                <a:latin typeface="Franklin Gothic Demi" panose="020B0603020102020204" pitchFamily="34" charset="0"/>
              </a:rPr>
              <a:t>ADDRESS</a:t>
            </a:r>
            <a:r>
              <a:rPr lang="en-GB" sz="1400" b="1" i="0">
                <a:solidFill>
                  <a:srgbClr val="132856"/>
                </a:solidFill>
                <a:latin typeface="Franklin Gothic Demi" panose="020B0603020102020204" pitchFamily="34" charset="0"/>
              </a:rPr>
              <a:t> </a:t>
            </a:r>
            <a:r>
              <a:rPr kumimoji="0" lang="en-GB" sz="1400" b="0" i="0" u="none" strike="noStrike" kern="0" cap="none" spc="0" normalizeH="0" baseline="0" noProof="0">
                <a:ln>
                  <a:noFill/>
                </a:ln>
                <a:solidFill>
                  <a:srgbClr val="132856"/>
                </a:solidFill>
                <a:effectLst/>
                <a:uLnTx/>
                <a:uFillTx/>
                <a:latin typeface="+mn-lt"/>
                <a:ea typeface="ＭＳ Ｐゴシック" charset="0"/>
                <a:cs typeface="ＭＳ Ｐゴシック" charset="0"/>
              </a:rPr>
              <a:t>EITI International Secretariat, </a:t>
            </a:r>
            <a:r>
              <a:rPr kumimoji="0" lang="en-GB" sz="1400" b="0" i="0" u="none" strike="noStrike" kern="0" cap="none" spc="0" normalizeH="0" baseline="0" noProof="0" err="1">
                <a:ln>
                  <a:noFill/>
                </a:ln>
                <a:solidFill>
                  <a:srgbClr val="132856"/>
                </a:solidFill>
                <a:effectLst/>
                <a:uLnTx/>
                <a:uFillTx/>
                <a:latin typeface="+mn-lt"/>
                <a:ea typeface="ＭＳ Ｐゴシック" charset="0"/>
                <a:cs typeface="ＭＳ Ｐゴシック" charset="0"/>
              </a:rPr>
              <a:t>Rådhusgata</a:t>
            </a:r>
            <a:r>
              <a:rPr kumimoji="0" lang="en-GB" sz="1400" b="0" i="0" u="none" strike="noStrike" kern="0" cap="none" spc="0" normalizeH="0" baseline="0" noProof="0">
                <a:ln>
                  <a:noFill/>
                </a:ln>
                <a:solidFill>
                  <a:srgbClr val="132856"/>
                </a:solidFill>
                <a:effectLst/>
                <a:uLnTx/>
                <a:uFillTx/>
                <a:latin typeface="+mn-lt"/>
                <a:ea typeface="ＭＳ Ｐゴシック" charset="0"/>
                <a:cs typeface="ＭＳ Ｐゴシック" charset="0"/>
              </a:rPr>
              <a:t> 26, 0151 Oslo, Norway</a:t>
            </a:r>
            <a:endParaRPr lang="en-GB" sz="1400" b="0">
              <a:solidFill>
                <a:srgbClr val="132856"/>
              </a:solidFill>
              <a:latin typeface="+mn-lt"/>
            </a:endParaRPr>
          </a:p>
        </p:txBody>
      </p:sp>
    </p:spTree>
    <p:extLst>
      <p:ext uri="{BB962C8B-B14F-4D97-AF65-F5344CB8AC3E}">
        <p14:creationId xmlns:p14="http://schemas.microsoft.com/office/powerpoint/2010/main" val="2477926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57F72-F61E-45D7-9F6A-CE5D0F0169A0}"/>
              </a:ext>
            </a:extLst>
          </p:cNvPr>
          <p:cNvSpPr>
            <a:spLocks noGrp="1"/>
          </p:cNvSpPr>
          <p:nvPr>
            <p:ph type="title"/>
          </p:nvPr>
        </p:nvSpPr>
        <p:spPr>
          <a:xfrm>
            <a:off x="557088" y="666757"/>
            <a:ext cx="6795678" cy="671660"/>
          </a:xfrm>
        </p:spPr>
        <p:txBody>
          <a:bodyPr/>
          <a:lstStyle/>
          <a:p>
            <a:r>
              <a:rPr lang="fr-FR" sz="2800" err="1"/>
              <a:t>Making</a:t>
            </a:r>
            <a:r>
              <a:rPr lang="fr-FR" sz="2800"/>
              <a:t> the case for EITI: </a:t>
            </a:r>
            <a:br>
              <a:rPr lang="fr-FR" sz="2800"/>
            </a:br>
            <a:r>
              <a:rPr lang="fr-FR" sz="2800" err="1"/>
              <a:t>connecting</a:t>
            </a:r>
            <a:r>
              <a:rPr lang="fr-FR" sz="2800"/>
              <a:t> to national </a:t>
            </a:r>
            <a:r>
              <a:rPr lang="fr-FR" sz="2800" err="1"/>
              <a:t>priorities</a:t>
            </a:r>
            <a:endParaRPr lang="fr-FR" sz="2800"/>
          </a:p>
        </p:txBody>
      </p:sp>
      <p:sp>
        <p:nvSpPr>
          <p:cNvPr id="3" name="Content Placeholder 2">
            <a:extLst>
              <a:ext uri="{FF2B5EF4-FFF2-40B4-BE49-F238E27FC236}">
                <a16:creationId xmlns:a16="http://schemas.microsoft.com/office/drawing/2014/main" id="{14F6FB5D-D424-4B11-B5DA-FAAAB8086A02}"/>
              </a:ext>
            </a:extLst>
          </p:cNvPr>
          <p:cNvSpPr>
            <a:spLocks noGrp="1"/>
          </p:cNvSpPr>
          <p:nvPr>
            <p:ph idx="1"/>
          </p:nvPr>
        </p:nvSpPr>
        <p:spPr>
          <a:xfrm>
            <a:off x="557088" y="1581150"/>
            <a:ext cx="5973434" cy="4610093"/>
          </a:xfrm>
        </p:spPr>
        <p:txBody>
          <a:bodyPr>
            <a:normAutofit fontScale="70000" lnSpcReduction="20000"/>
          </a:bodyPr>
          <a:lstStyle/>
          <a:p>
            <a:r>
              <a:rPr lang="fr-FR"/>
              <a:t>Trinidad and Tobago: Vision 2030</a:t>
            </a:r>
            <a:endParaRPr lang="en-US"/>
          </a:p>
          <a:p>
            <a:pPr lvl="1"/>
            <a:r>
              <a:rPr lang="en-US"/>
              <a:t>The public service will have modern, effective and efficient management systems. (Vision 2030, Theme II, Goal 2)</a:t>
            </a:r>
          </a:p>
          <a:p>
            <a:r>
              <a:rPr lang="en-US"/>
              <a:t>Suriname: Policy Development Plan </a:t>
            </a:r>
          </a:p>
          <a:p>
            <a:pPr lvl="1"/>
            <a:r>
              <a:rPr lang="en-GB"/>
              <a:t>The central and local governments ensure that both the large-scale and the small-scale gold mining, which almost exclusively produces for export, have an as high as possible “retention percentage”, plan with the companies in the gold sector the reduction of environmental and social damage, and guaranty, partly on the basis of the adjusted statutory regulations, sustainable management of the earnings from the gold sector (Section VI.2.1).</a:t>
            </a:r>
            <a:endParaRPr lang="en-US"/>
          </a:p>
          <a:p>
            <a:r>
              <a:rPr lang="en-US"/>
              <a:t>Guyana: National Development Strategy</a:t>
            </a:r>
          </a:p>
          <a:p>
            <a:pPr lvl="1"/>
            <a:r>
              <a:rPr lang="en-GB"/>
              <a:t>Despite the decline of the bauxite industry, mineral development has the potential to once again become an engine for economic growth in Guyana. The NDS makes several recommendations to deal with the constraints experienced in all subsectors of mining, and to ensure the continued growth of the mining sector as a whole:</a:t>
            </a:r>
          </a:p>
          <a:p>
            <a:pPr lvl="2"/>
            <a:r>
              <a:rPr lang="en-GB"/>
              <a:t>the enhancement of the mining policy so that it embraces a fiscal regime, marketing arrangements, policies on technology, security of titles, training, the environment, and an approach to social issues in mining communities</a:t>
            </a:r>
          </a:p>
          <a:p>
            <a:pPr lvl="1"/>
            <a:endParaRPr lang="en-US"/>
          </a:p>
        </p:txBody>
      </p:sp>
      <p:pic>
        <p:nvPicPr>
          <p:cNvPr id="6" name="Picture 5">
            <a:extLst>
              <a:ext uri="{FF2B5EF4-FFF2-40B4-BE49-F238E27FC236}">
                <a16:creationId xmlns:a16="http://schemas.microsoft.com/office/drawing/2014/main" id="{5D406051-3DCC-46CE-8490-4A479DFDC8C2}"/>
              </a:ext>
            </a:extLst>
          </p:cNvPr>
          <p:cNvPicPr>
            <a:picLocks noChangeAspect="1"/>
          </p:cNvPicPr>
          <p:nvPr/>
        </p:nvPicPr>
        <p:blipFill>
          <a:blip r:embed="rId3"/>
          <a:stretch>
            <a:fillRect/>
          </a:stretch>
        </p:blipFill>
        <p:spPr>
          <a:xfrm>
            <a:off x="6616558" y="5657271"/>
            <a:ext cx="5339715" cy="533972"/>
          </a:xfrm>
          <a:prstGeom prst="rect">
            <a:avLst/>
          </a:prstGeom>
        </p:spPr>
      </p:pic>
      <p:pic>
        <p:nvPicPr>
          <p:cNvPr id="7" name="Picture 6">
            <a:extLst>
              <a:ext uri="{FF2B5EF4-FFF2-40B4-BE49-F238E27FC236}">
                <a16:creationId xmlns:a16="http://schemas.microsoft.com/office/drawing/2014/main" id="{E0519F6A-561F-4D57-819D-FC007ABDEEFD}"/>
              </a:ext>
            </a:extLst>
          </p:cNvPr>
          <p:cNvPicPr>
            <a:picLocks noChangeAspect="1"/>
          </p:cNvPicPr>
          <p:nvPr/>
        </p:nvPicPr>
        <p:blipFill>
          <a:blip r:embed="rId4"/>
          <a:stretch>
            <a:fillRect/>
          </a:stretch>
        </p:blipFill>
        <p:spPr>
          <a:xfrm>
            <a:off x="8915400" y="1685804"/>
            <a:ext cx="3171826" cy="3486392"/>
          </a:xfrm>
          <a:prstGeom prst="rect">
            <a:avLst/>
          </a:prstGeom>
        </p:spPr>
      </p:pic>
      <p:pic>
        <p:nvPicPr>
          <p:cNvPr id="8" name="Picture 7">
            <a:extLst>
              <a:ext uri="{FF2B5EF4-FFF2-40B4-BE49-F238E27FC236}">
                <a16:creationId xmlns:a16="http://schemas.microsoft.com/office/drawing/2014/main" id="{3B016EBA-C9BA-4A8B-9C01-5DB409679CF8}"/>
              </a:ext>
            </a:extLst>
          </p:cNvPr>
          <p:cNvPicPr>
            <a:picLocks noChangeAspect="1"/>
          </p:cNvPicPr>
          <p:nvPr/>
        </p:nvPicPr>
        <p:blipFill>
          <a:blip r:embed="rId5"/>
          <a:stretch>
            <a:fillRect/>
          </a:stretch>
        </p:blipFill>
        <p:spPr>
          <a:xfrm>
            <a:off x="6574432" y="1728970"/>
            <a:ext cx="2383094" cy="3262373"/>
          </a:xfrm>
          <a:prstGeom prst="rect">
            <a:avLst/>
          </a:prstGeom>
        </p:spPr>
      </p:pic>
    </p:spTree>
    <p:extLst>
      <p:ext uri="{BB962C8B-B14F-4D97-AF65-F5344CB8AC3E}">
        <p14:creationId xmlns:p14="http://schemas.microsoft.com/office/powerpoint/2010/main" val="3419060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05C85-5EC8-4BB6-8EA4-390D0F34AC3F}"/>
              </a:ext>
            </a:extLst>
          </p:cNvPr>
          <p:cNvSpPr>
            <a:spLocks noGrp="1"/>
          </p:cNvSpPr>
          <p:nvPr>
            <p:ph type="title"/>
          </p:nvPr>
        </p:nvSpPr>
        <p:spPr/>
        <p:txBody>
          <a:bodyPr/>
          <a:lstStyle/>
          <a:p>
            <a:r>
              <a:rPr lang="en-GB"/>
              <a:t>National priorities are also citizens’ priorities</a:t>
            </a:r>
          </a:p>
        </p:txBody>
      </p:sp>
      <p:sp>
        <p:nvSpPr>
          <p:cNvPr id="3" name="Content Placeholder 2">
            <a:extLst>
              <a:ext uri="{FF2B5EF4-FFF2-40B4-BE49-F238E27FC236}">
                <a16:creationId xmlns:a16="http://schemas.microsoft.com/office/drawing/2014/main" id="{614E65C9-8264-4D9A-BB5C-6208EB49E882}"/>
              </a:ext>
            </a:extLst>
          </p:cNvPr>
          <p:cNvSpPr>
            <a:spLocks noGrp="1"/>
          </p:cNvSpPr>
          <p:nvPr>
            <p:ph idx="1"/>
          </p:nvPr>
        </p:nvSpPr>
        <p:spPr>
          <a:xfrm>
            <a:off x="642812" y="2019792"/>
            <a:ext cx="6186613" cy="3581400"/>
          </a:xfrm>
        </p:spPr>
        <p:txBody>
          <a:bodyPr>
            <a:normAutofit/>
          </a:bodyPr>
          <a:lstStyle/>
          <a:p>
            <a:r>
              <a:rPr lang="en-GB"/>
              <a:t>Doesn’t only need to be from government. </a:t>
            </a:r>
          </a:p>
          <a:p>
            <a:r>
              <a:rPr lang="en-GB"/>
              <a:t>What are citizens most concerned about?</a:t>
            </a:r>
          </a:p>
          <a:p>
            <a:r>
              <a:rPr lang="en-GB"/>
              <a:t>What are companies most concerned about?</a:t>
            </a:r>
          </a:p>
          <a:p>
            <a:endParaRPr lang="en-GB"/>
          </a:p>
          <a:p>
            <a:r>
              <a:rPr lang="en-GB"/>
              <a:t>Public concerns change – EITI objectives can and should change to inform public debate</a:t>
            </a:r>
          </a:p>
          <a:p>
            <a:r>
              <a:rPr lang="en-GB"/>
              <a:t>Work plans </a:t>
            </a:r>
            <a:r>
              <a:rPr lang="en-GB" u="sng"/>
              <a:t>is a working document</a:t>
            </a:r>
            <a:r>
              <a:rPr lang="en-GB"/>
              <a:t>. Needs MSG agreement, but can be changed at any time. </a:t>
            </a:r>
          </a:p>
        </p:txBody>
      </p:sp>
      <p:pic>
        <p:nvPicPr>
          <p:cNvPr id="4" name="Picture 3">
            <a:extLst>
              <a:ext uri="{FF2B5EF4-FFF2-40B4-BE49-F238E27FC236}">
                <a16:creationId xmlns:a16="http://schemas.microsoft.com/office/drawing/2014/main" id="{6EE13080-AEAF-47D4-808B-3B8E5652527F}"/>
              </a:ext>
            </a:extLst>
          </p:cNvPr>
          <p:cNvPicPr>
            <a:picLocks noChangeAspect="1"/>
          </p:cNvPicPr>
          <p:nvPr/>
        </p:nvPicPr>
        <p:blipFill>
          <a:blip r:embed="rId2"/>
          <a:stretch>
            <a:fillRect/>
          </a:stretch>
        </p:blipFill>
        <p:spPr>
          <a:xfrm>
            <a:off x="8722921" y="1836280"/>
            <a:ext cx="3413379" cy="3753716"/>
          </a:xfrm>
          <a:prstGeom prst="rect">
            <a:avLst/>
          </a:prstGeom>
        </p:spPr>
      </p:pic>
      <p:sp>
        <p:nvSpPr>
          <p:cNvPr id="5" name="TextBox 4">
            <a:extLst>
              <a:ext uri="{FF2B5EF4-FFF2-40B4-BE49-F238E27FC236}">
                <a16:creationId xmlns:a16="http://schemas.microsoft.com/office/drawing/2014/main" id="{A965C158-61F1-4D7F-8073-D88284F99734}"/>
              </a:ext>
            </a:extLst>
          </p:cNvPr>
          <p:cNvSpPr txBox="1"/>
          <p:nvPr/>
        </p:nvSpPr>
        <p:spPr>
          <a:xfrm>
            <a:off x="8552873" y="5735782"/>
            <a:ext cx="3168072" cy="646331"/>
          </a:xfrm>
          <a:prstGeom prst="rect">
            <a:avLst/>
          </a:prstGeom>
          <a:noFill/>
        </p:spPr>
        <p:txBody>
          <a:bodyPr wrap="square" rtlCol="0">
            <a:spAutoFit/>
          </a:bodyPr>
          <a:lstStyle/>
          <a:p>
            <a:r>
              <a:rPr lang="es-MX"/>
              <a:t>Trinidad and Tobago, </a:t>
            </a:r>
            <a:r>
              <a:rPr lang="es-MX" err="1"/>
              <a:t>Vision</a:t>
            </a:r>
            <a:r>
              <a:rPr lang="es-MX"/>
              <a:t> 2030</a:t>
            </a:r>
            <a:endParaRPr lang="en-GB"/>
          </a:p>
        </p:txBody>
      </p:sp>
    </p:spTree>
    <p:extLst>
      <p:ext uri="{BB962C8B-B14F-4D97-AF65-F5344CB8AC3E}">
        <p14:creationId xmlns:p14="http://schemas.microsoft.com/office/powerpoint/2010/main" val="2520088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43270-07B9-4E7C-88FE-9508633F037C}"/>
              </a:ext>
            </a:extLst>
          </p:cNvPr>
          <p:cNvSpPr>
            <a:spLocks noGrp="1"/>
          </p:cNvSpPr>
          <p:nvPr>
            <p:ph type="title"/>
          </p:nvPr>
        </p:nvSpPr>
        <p:spPr>
          <a:xfrm>
            <a:off x="176087" y="1036523"/>
            <a:ext cx="10905753" cy="671660"/>
          </a:xfrm>
        </p:spPr>
        <p:txBody>
          <a:bodyPr/>
          <a:lstStyle/>
          <a:p>
            <a:r>
              <a:rPr lang="es-MX" err="1"/>
              <a:t>National</a:t>
            </a:r>
            <a:r>
              <a:rPr lang="es-MX"/>
              <a:t> </a:t>
            </a:r>
            <a:r>
              <a:rPr lang="es-MX" err="1"/>
              <a:t>priorities</a:t>
            </a:r>
            <a:r>
              <a:rPr lang="es-MX"/>
              <a:t> in </a:t>
            </a:r>
            <a:r>
              <a:rPr lang="es-MX" err="1"/>
              <a:t>other</a:t>
            </a:r>
            <a:r>
              <a:rPr lang="es-MX"/>
              <a:t> </a:t>
            </a:r>
            <a:r>
              <a:rPr lang="es-MX" err="1"/>
              <a:t>documents</a:t>
            </a:r>
            <a:endParaRPr lang="en-GB"/>
          </a:p>
        </p:txBody>
      </p:sp>
      <p:pic>
        <p:nvPicPr>
          <p:cNvPr id="11" name="Picture 10">
            <a:extLst>
              <a:ext uri="{FF2B5EF4-FFF2-40B4-BE49-F238E27FC236}">
                <a16:creationId xmlns:a16="http://schemas.microsoft.com/office/drawing/2014/main" id="{32B553B5-B6B2-454D-892B-9453A509CDD5}"/>
              </a:ext>
            </a:extLst>
          </p:cNvPr>
          <p:cNvPicPr>
            <a:picLocks noChangeAspect="1"/>
          </p:cNvPicPr>
          <p:nvPr/>
        </p:nvPicPr>
        <p:blipFill>
          <a:blip r:embed="rId3"/>
          <a:stretch>
            <a:fillRect/>
          </a:stretch>
        </p:blipFill>
        <p:spPr>
          <a:xfrm>
            <a:off x="6397850" y="1632354"/>
            <a:ext cx="5282762" cy="2729076"/>
          </a:xfrm>
          <a:prstGeom prst="rect">
            <a:avLst/>
          </a:prstGeom>
        </p:spPr>
      </p:pic>
      <p:sp>
        <p:nvSpPr>
          <p:cNvPr id="5" name="Content Placeholder 4">
            <a:extLst>
              <a:ext uri="{FF2B5EF4-FFF2-40B4-BE49-F238E27FC236}">
                <a16:creationId xmlns:a16="http://schemas.microsoft.com/office/drawing/2014/main" id="{33E54E03-881F-443A-A03E-41EDE8A02E6E}"/>
              </a:ext>
            </a:extLst>
          </p:cNvPr>
          <p:cNvSpPr>
            <a:spLocks noGrp="1"/>
          </p:cNvSpPr>
          <p:nvPr>
            <p:ph idx="1"/>
          </p:nvPr>
        </p:nvSpPr>
        <p:spPr/>
        <p:txBody>
          <a:bodyPr/>
          <a:lstStyle/>
          <a:p>
            <a:endParaRPr lang="en-GB"/>
          </a:p>
        </p:txBody>
      </p:sp>
      <p:pic>
        <p:nvPicPr>
          <p:cNvPr id="6" name="Picture 5">
            <a:extLst>
              <a:ext uri="{FF2B5EF4-FFF2-40B4-BE49-F238E27FC236}">
                <a16:creationId xmlns:a16="http://schemas.microsoft.com/office/drawing/2014/main" id="{0DB36A3D-B85D-43D7-853C-7FC5C056D62F}"/>
              </a:ext>
            </a:extLst>
          </p:cNvPr>
          <p:cNvPicPr>
            <a:picLocks noChangeAspect="1"/>
          </p:cNvPicPr>
          <p:nvPr/>
        </p:nvPicPr>
        <p:blipFill>
          <a:blip r:embed="rId4"/>
          <a:stretch>
            <a:fillRect/>
          </a:stretch>
        </p:blipFill>
        <p:spPr>
          <a:xfrm>
            <a:off x="285129" y="1826862"/>
            <a:ext cx="3481271" cy="3528635"/>
          </a:xfrm>
          <a:prstGeom prst="rect">
            <a:avLst/>
          </a:prstGeom>
        </p:spPr>
      </p:pic>
      <p:pic>
        <p:nvPicPr>
          <p:cNvPr id="3" name="Picture 2">
            <a:extLst>
              <a:ext uri="{FF2B5EF4-FFF2-40B4-BE49-F238E27FC236}">
                <a16:creationId xmlns:a16="http://schemas.microsoft.com/office/drawing/2014/main" id="{3369B7B2-507C-4471-A42D-9ACCEC217AAB}"/>
              </a:ext>
            </a:extLst>
          </p:cNvPr>
          <p:cNvPicPr>
            <a:picLocks noChangeAspect="1"/>
          </p:cNvPicPr>
          <p:nvPr/>
        </p:nvPicPr>
        <p:blipFill>
          <a:blip r:embed="rId5"/>
          <a:stretch>
            <a:fillRect/>
          </a:stretch>
        </p:blipFill>
        <p:spPr>
          <a:xfrm>
            <a:off x="3870768" y="3429000"/>
            <a:ext cx="2031353" cy="3117273"/>
          </a:xfrm>
          <a:prstGeom prst="rect">
            <a:avLst/>
          </a:prstGeom>
        </p:spPr>
      </p:pic>
      <p:pic>
        <p:nvPicPr>
          <p:cNvPr id="10" name="Picture 9">
            <a:extLst>
              <a:ext uri="{FF2B5EF4-FFF2-40B4-BE49-F238E27FC236}">
                <a16:creationId xmlns:a16="http://schemas.microsoft.com/office/drawing/2014/main" id="{731D6D0E-54C0-44ED-B310-3A095C2BA588}"/>
              </a:ext>
            </a:extLst>
          </p:cNvPr>
          <p:cNvPicPr>
            <a:picLocks noChangeAspect="1"/>
          </p:cNvPicPr>
          <p:nvPr/>
        </p:nvPicPr>
        <p:blipFill>
          <a:blip r:embed="rId6"/>
          <a:stretch>
            <a:fillRect/>
          </a:stretch>
        </p:blipFill>
        <p:spPr>
          <a:xfrm>
            <a:off x="10428575" y="4285601"/>
            <a:ext cx="1677700" cy="2544484"/>
          </a:xfrm>
          <a:prstGeom prst="rect">
            <a:avLst/>
          </a:prstGeom>
        </p:spPr>
      </p:pic>
    </p:spTree>
    <p:extLst>
      <p:ext uri="{BB962C8B-B14F-4D97-AF65-F5344CB8AC3E}">
        <p14:creationId xmlns:p14="http://schemas.microsoft.com/office/powerpoint/2010/main" val="2451506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8249E-E6C4-4832-ACAA-C286F6AB68C8}"/>
              </a:ext>
            </a:extLst>
          </p:cNvPr>
          <p:cNvSpPr>
            <a:spLocks noGrp="1"/>
          </p:cNvSpPr>
          <p:nvPr>
            <p:ph type="title"/>
          </p:nvPr>
        </p:nvSpPr>
        <p:spPr>
          <a:xfrm>
            <a:off x="459830" y="668682"/>
            <a:ext cx="10905753" cy="671660"/>
          </a:xfrm>
        </p:spPr>
        <p:txBody>
          <a:bodyPr/>
          <a:lstStyle/>
          <a:p>
            <a:r>
              <a:rPr lang="es-MX" err="1"/>
              <a:t>National</a:t>
            </a:r>
            <a:r>
              <a:rPr lang="es-MX"/>
              <a:t> </a:t>
            </a:r>
            <a:r>
              <a:rPr lang="es-MX" err="1"/>
              <a:t>priorities</a:t>
            </a:r>
            <a:r>
              <a:rPr lang="es-MX"/>
              <a:t> </a:t>
            </a:r>
            <a:r>
              <a:rPr lang="es-MX" err="1"/>
              <a:t>address</a:t>
            </a:r>
            <a:r>
              <a:rPr lang="es-MX"/>
              <a:t> </a:t>
            </a:r>
            <a:r>
              <a:rPr lang="es-MX" err="1"/>
              <a:t>problems</a:t>
            </a:r>
            <a:endParaRPr lang="en-GB"/>
          </a:p>
        </p:txBody>
      </p:sp>
      <p:sp>
        <p:nvSpPr>
          <p:cNvPr id="3" name="Content Placeholder 2">
            <a:extLst>
              <a:ext uri="{FF2B5EF4-FFF2-40B4-BE49-F238E27FC236}">
                <a16:creationId xmlns:a16="http://schemas.microsoft.com/office/drawing/2014/main" id="{23AFDABA-DE5F-4396-8153-CA31B6952247}"/>
              </a:ext>
            </a:extLst>
          </p:cNvPr>
          <p:cNvSpPr>
            <a:spLocks noGrp="1"/>
          </p:cNvSpPr>
          <p:nvPr>
            <p:ph idx="1"/>
          </p:nvPr>
        </p:nvSpPr>
        <p:spPr>
          <a:xfrm>
            <a:off x="280862" y="1340342"/>
            <a:ext cx="10905753" cy="3581400"/>
          </a:xfrm>
        </p:spPr>
        <p:txBody>
          <a:bodyPr/>
          <a:lstStyle/>
          <a:p>
            <a:r>
              <a:rPr lang="es-MX" err="1"/>
              <a:t>An</a:t>
            </a:r>
            <a:r>
              <a:rPr lang="es-MX"/>
              <a:t> </a:t>
            </a:r>
            <a:r>
              <a:rPr lang="es-MX" err="1"/>
              <a:t>exercise</a:t>
            </a:r>
            <a:r>
              <a:rPr lang="es-MX"/>
              <a:t> </a:t>
            </a:r>
            <a:r>
              <a:rPr lang="es-MX" err="1"/>
              <a:t>with</a:t>
            </a:r>
            <a:r>
              <a:rPr lang="es-MX"/>
              <a:t> </a:t>
            </a:r>
            <a:r>
              <a:rPr lang="es-MX" err="1"/>
              <a:t>all</a:t>
            </a:r>
            <a:r>
              <a:rPr lang="es-MX"/>
              <a:t> </a:t>
            </a:r>
            <a:r>
              <a:rPr lang="es-MX" err="1"/>
              <a:t>stakeholders</a:t>
            </a:r>
            <a:r>
              <a:rPr lang="es-MX"/>
              <a:t> in </a:t>
            </a:r>
            <a:r>
              <a:rPr lang="es-MX" err="1"/>
              <a:t>Dominican</a:t>
            </a:r>
            <a:r>
              <a:rPr lang="es-MX"/>
              <a:t> </a:t>
            </a:r>
            <a:r>
              <a:rPr lang="es-MX" err="1"/>
              <a:t>Republic</a:t>
            </a:r>
            <a:r>
              <a:rPr lang="es-MX"/>
              <a:t> </a:t>
            </a:r>
            <a:r>
              <a:rPr lang="es-MX" err="1"/>
              <a:t>raised</a:t>
            </a:r>
            <a:r>
              <a:rPr lang="es-MX"/>
              <a:t> </a:t>
            </a:r>
            <a:r>
              <a:rPr lang="es-MX" err="1"/>
              <a:t>these</a:t>
            </a:r>
            <a:r>
              <a:rPr lang="es-MX"/>
              <a:t> </a:t>
            </a:r>
            <a:r>
              <a:rPr lang="es-MX" err="1"/>
              <a:t>challenges</a:t>
            </a:r>
            <a:endParaRPr lang="en-GB"/>
          </a:p>
        </p:txBody>
      </p:sp>
      <p:pic>
        <p:nvPicPr>
          <p:cNvPr id="9" name="Picture 8" descr="A picture containing shape&#10;&#10;Description automatically generated">
            <a:extLst>
              <a:ext uri="{FF2B5EF4-FFF2-40B4-BE49-F238E27FC236}">
                <a16:creationId xmlns:a16="http://schemas.microsoft.com/office/drawing/2014/main" id="{85868D00-5E5D-45FB-88C7-696B50EF40B7}"/>
              </a:ext>
            </a:extLst>
          </p:cNvPr>
          <p:cNvPicPr>
            <a:picLocks noChangeAspect="1"/>
          </p:cNvPicPr>
          <p:nvPr/>
        </p:nvPicPr>
        <p:blipFill>
          <a:blip r:embed="rId2"/>
          <a:stretch>
            <a:fillRect/>
          </a:stretch>
        </p:blipFill>
        <p:spPr>
          <a:xfrm>
            <a:off x="579512" y="2018187"/>
            <a:ext cx="1106198" cy="1106198"/>
          </a:xfrm>
          <a:prstGeom prst="rect">
            <a:avLst/>
          </a:prstGeom>
        </p:spPr>
      </p:pic>
      <p:sp>
        <p:nvSpPr>
          <p:cNvPr id="10" name="TextBox 9">
            <a:extLst>
              <a:ext uri="{FF2B5EF4-FFF2-40B4-BE49-F238E27FC236}">
                <a16:creationId xmlns:a16="http://schemas.microsoft.com/office/drawing/2014/main" id="{2A851D0B-24CB-4958-BB7A-DAF101976F14}"/>
              </a:ext>
            </a:extLst>
          </p:cNvPr>
          <p:cNvSpPr txBox="1"/>
          <p:nvPr/>
        </p:nvSpPr>
        <p:spPr>
          <a:xfrm>
            <a:off x="9231" y="2946030"/>
            <a:ext cx="2274468" cy="646331"/>
          </a:xfrm>
          <a:prstGeom prst="rect">
            <a:avLst/>
          </a:prstGeom>
          <a:noFill/>
        </p:spPr>
        <p:txBody>
          <a:bodyPr wrap="square" rtlCol="0">
            <a:spAutoFit/>
          </a:bodyPr>
          <a:lstStyle/>
          <a:p>
            <a:pPr algn="ctr"/>
            <a:r>
              <a:rPr lang="es-MX" b="1" err="1"/>
              <a:t>Obsolete</a:t>
            </a:r>
            <a:r>
              <a:rPr lang="es-MX" b="1"/>
              <a:t> legal </a:t>
            </a:r>
            <a:r>
              <a:rPr lang="es-MX" b="1" err="1"/>
              <a:t>framework</a:t>
            </a:r>
            <a:endParaRPr lang="en-GB" b="1"/>
          </a:p>
        </p:txBody>
      </p:sp>
      <p:pic>
        <p:nvPicPr>
          <p:cNvPr id="12" name="Graphic 11" descr="Streetlight">
            <a:extLst>
              <a:ext uri="{FF2B5EF4-FFF2-40B4-BE49-F238E27FC236}">
                <a16:creationId xmlns:a16="http://schemas.microsoft.com/office/drawing/2014/main" id="{7A1BAF32-8298-4EA5-BF2A-67FE086E9D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82531" y="2136610"/>
            <a:ext cx="914400" cy="914400"/>
          </a:xfrm>
          <a:prstGeom prst="rect">
            <a:avLst/>
          </a:prstGeom>
        </p:spPr>
      </p:pic>
      <p:sp>
        <p:nvSpPr>
          <p:cNvPr id="13" name="TextBox 12">
            <a:extLst>
              <a:ext uri="{FF2B5EF4-FFF2-40B4-BE49-F238E27FC236}">
                <a16:creationId xmlns:a16="http://schemas.microsoft.com/office/drawing/2014/main" id="{E53D1A14-125E-4CBD-9DA5-ED0B92D16190}"/>
              </a:ext>
            </a:extLst>
          </p:cNvPr>
          <p:cNvSpPr txBox="1"/>
          <p:nvPr/>
        </p:nvSpPr>
        <p:spPr>
          <a:xfrm>
            <a:off x="2372228" y="2973278"/>
            <a:ext cx="2366776" cy="646331"/>
          </a:xfrm>
          <a:prstGeom prst="rect">
            <a:avLst/>
          </a:prstGeom>
          <a:noFill/>
        </p:spPr>
        <p:txBody>
          <a:bodyPr wrap="square" rtlCol="0">
            <a:spAutoFit/>
          </a:bodyPr>
          <a:lstStyle/>
          <a:p>
            <a:pPr algn="ctr"/>
            <a:r>
              <a:rPr lang="es-MX" b="1" err="1"/>
              <a:t>Weak</a:t>
            </a:r>
            <a:r>
              <a:rPr lang="es-MX" b="1"/>
              <a:t> </a:t>
            </a:r>
            <a:r>
              <a:rPr lang="es-MX" b="1" err="1"/>
              <a:t>public</a:t>
            </a:r>
            <a:r>
              <a:rPr lang="es-MX" b="1"/>
              <a:t> </a:t>
            </a:r>
            <a:r>
              <a:rPr lang="es-MX" b="1" err="1"/>
              <a:t>surveillance</a:t>
            </a:r>
            <a:endParaRPr lang="en-GB" b="1"/>
          </a:p>
        </p:txBody>
      </p:sp>
      <p:pic>
        <p:nvPicPr>
          <p:cNvPr id="15" name="Picture 14" descr="A picture containing shape&#10;&#10;Description automatically generated">
            <a:extLst>
              <a:ext uri="{FF2B5EF4-FFF2-40B4-BE49-F238E27FC236}">
                <a16:creationId xmlns:a16="http://schemas.microsoft.com/office/drawing/2014/main" id="{169C4404-4522-4FA5-A712-5F05BC6E99CC}"/>
              </a:ext>
            </a:extLst>
          </p:cNvPr>
          <p:cNvPicPr>
            <a:picLocks noChangeAspect="1"/>
          </p:cNvPicPr>
          <p:nvPr/>
        </p:nvPicPr>
        <p:blipFill>
          <a:blip r:embed="rId5"/>
          <a:stretch>
            <a:fillRect/>
          </a:stretch>
        </p:blipFill>
        <p:spPr>
          <a:xfrm>
            <a:off x="5032585" y="1926419"/>
            <a:ext cx="1233487" cy="1233487"/>
          </a:xfrm>
          <a:prstGeom prst="rect">
            <a:avLst/>
          </a:prstGeom>
        </p:spPr>
      </p:pic>
      <p:sp>
        <p:nvSpPr>
          <p:cNvPr id="16" name="TextBox 15">
            <a:extLst>
              <a:ext uri="{FF2B5EF4-FFF2-40B4-BE49-F238E27FC236}">
                <a16:creationId xmlns:a16="http://schemas.microsoft.com/office/drawing/2014/main" id="{575FC333-4F6C-4B34-9D9C-20AE1828F660}"/>
              </a:ext>
            </a:extLst>
          </p:cNvPr>
          <p:cNvSpPr txBox="1"/>
          <p:nvPr/>
        </p:nvSpPr>
        <p:spPr>
          <a:xfrm>
            <a:off x="5257800" y="3240337"/>
            <a:ext cx="2800350" cy="646331"/>
          </a:xfrm>
          <a:prstGeom prst="rect">
            <a:avLst/>
          </a:prstGeom>
          <a:noFill/>
        </p:spPr>
        <p:txBody>
          <a:bodyPr wrap="square" rtlCol="0">
            <a:spAutoFit/>
          </a:bodyPr>
          <a:lstStyle/>
          <a:p>
            <a:pPr algn="ctr"/>
            <a:r>
              <a:rPr lang="es-MX" b="1" err="1"/>
              <a:t>Lack</a:t>
            </a:r>
            <a:r>
              <a:rPr lang="es-MX" b="1"/>
              <a:t> </a:t>
            </a:r>
            <a:r>
              <a:rPr lang="es-MX" b="1" err="1"/>
              <a:t>of</a:t>
            </a:r>
            <a:r>
              <a:rPr lang="es-MX" b="1"/>
              <a:t> </a:t>
            </a:r>
            <a:r>
              <a:rPr lang="es-MX" b="1" err="1"/>
              <a:t>knowledge</a:t>
            </a:r>
            <a:r>
              <a:rPr lang="es-MX" b="1"/>
              <a:t> </a:t>
            </a:r>
            <a:r>
              <a:rPr lang="es-MX" b="1" err="1"/>
              <a:t>on</a:t>
            </a:r>
            <a:r>
              <a:rPr lang="es-MX" b="1"/>
              <a:t> </a:t>
            </a:r>
            <a:r>
              <a:rPr lang="es-MX" b="1" err="1"/>
              <a:t>extractive</a:t>
            </a:r>
            <a:r>
              <a:rPr lang="es-MX" b="1"/>
              <a:t> </a:t>
            </a:r>
            <a:r>
              <a:rPr lang="es-MX" b="1" err="1"/>
              <a:t>activities</a:t>
            </a:r>
            <a:endParaRPr lang="en-GB" b="1"/>
          </a:p>
        </p:txBody>
      </p:sp>
      <p:pic>
        <p:nvPicPr>
          <p:cNvPr id="18" name="Picture 17" descr="A picture containing shape&#10;&#10;Description automatically generated">
            <a:extLst>
              <a:ext uri="{FF2B5EF4-FFF2-40B4-BE49-F238E27FC236}">
                <a16:creationId xmlns:a16="http://schemas.microsoft.com/office/drawing/2014/main" id="{3BEE7A5C-E474-4B44-A303-A4541AACEDE2}"/>
              </a:ext>
            </a:extLst>
          </p:cNvPr>
          <p:cNvPicPr>
            <a:picLocks noChangeAspect="1"/>
          </p:cNvPicPr>
          <p:nvPr/>
        </p:nvPicPr>
        <p:blipFill>
          <a:blip r:embed="rId6"/>
          <a:stretch>
            <a:fillRect/>
          </a:stretch>
        </p:blipFill>
        <p:spPr>
          <a:xfrm>
            <a:off x="6403058" y="1820033"/>
            <a:ext cx="1466850" cy="1466850"/>
          </a:xfrm>
          <a:prstGeom prst="rect">
            <a:avLst/>
          </a:prstGeom>
        </p:spPr>
      </p:pic>
      <p:pic>
        <p:nvPicPr>
          <p:cNvPr id="20" name="Picture 19" descr="A picture containing shape&#10;&#10;Description automatically generated">
            <a:extLst>
              <a:ext uri="{FF2B5EF4-FFF2-40B4-BE49-F238E27FC236}">
                <a16:creationId xmlns:a16="http://schemas.microsoft.com/office/drawing/2014/main" id="{6CB2C3A5-76EF-44A5-9A7E-BFA949E7E36D}"/>
              </a:ext>
            </a:extLst>
          </p:cNvPr>
          <p:cNvPicPr>
            <a:picLocks noChangeAspect="1"/>
          </p:cNvPicPr>
          <p:nvPr/>
        </p:nvPicPr>
        <p:blipFill>
          <a:blip r:embed="rId7"/>
          <a:stretch>
            <a:fillRect/>
          </a:stretch>
        </p:blipFill>
        <p:spPr>
          <a:xfrm>
            <a:off x="8723522" y="1675258"/>
            <a:ext cx="1602458" cy="1602458"/>
          </a:xfrm>
          <a:prstGeom prst="rect">
            <a:avLst/>
          </a:prstGeom>
        </p:spPr>
      </p:pic>
      <p:sp>
        <p:nvSpPr>
          <p:cNvPr id="21" name="TextBox 20">
            <a:extLst>
              <a:ext uri="{FF2B5EF4-FFF2-40B4-BE49-F238E27FC236}">
                <a16:creationId xmlns:a16="http://schemas.microsoft.com/office/drawing/2014/main" id="{7DE50D6D-7647-47D9-9EC8-9539FE425689}"/>
              </a:ext>
            </a:extLst>
          </p:cNvPr>
          <p:cNvSpPr txBox="1"/>
          <p:nvPr/>
        </p:nvSpPr>
        <p:spPr>
          <a:xfrm>
            <a:off x="8448675" y="3277717"/>
            <a:ext cx="2361703" cy="646331"/>
          </a:xfrm>
          <a:prstGeom prst="rect">
            <a:avLst/>
          </a:prstGeom>
          <a:noFill/>
        </p:spPr>
        <p:txBody>
          <a:bodyPr wrap="square" rtlCol="0">
            <a:spAutoFit/>
          </a:bodyPr>
          <a:lstStyle/>
          <a:p>
            <a:pPr algn="ctr"/>
            <a:r>
              <a:rPr lang="es-MX" b="1" err="1"/>
              <a:t>Opacity</a:t>
            </a:r>
            <a:r>
              <a:rPr lang="es-MX" b="1"/>
              <a:t> </a:t>
            </a:r>
            <a:r>
              <a:rPr lang="es-MX" b="1" err="1"/>
              <a:t>on</a:t>
            </a:r>
            <a:r>
              <a:rPr lang="es-MX" b="1"/>
              <a:t> </a:t>
            </a:r>
            <a:r>
              <a:rPr lang="es-MX" b="1" err="1"/>
              <a:t>resource</a:t>
            </a:r>
            <a:r>
              <a:rPr lang="es-MX" b="1"/>
              <a:t> use</a:t>
            </a:r>
            <a:endParaRPr lang="en-GB" b="1"/>
          </a:p>
        </p:txBody>
      </p:sp>
      <p:pic>
        <p:nvPicPr>
          <p:cNvPr id="23" name="Picture 22" descr="A picture containing shape&#10;&#10;Description automatically generated">
            <a:extLst>
              <a:ext uri="{FF2B5EF4-FFF2-40B4-BE49-F238E27FC236}">
                <a16:creationId xmlns:a16="http://schemas.microsoft.com/office/drawing/2014/main" id="{33B23F4B-6249-452D-B0B5-74903588E873}"/>
              </a:ext>
            </a:extLst>
          </p:cNvPr>
          <p:cNvPicPr>
            <a:picLocks noChangeAspect="1"/>
          </p:cNvPicPr>
          <p:nvPr/>
        </p:nvPicPr>
        <p:blipFill>
          <a:blip r:embed="rId8"/>
          <a:stretch>
            <a:fillRect/>
          </a:stretch>
        </p:blipFill>
        <p:spPr>
          <a:xfrm>
            <a:off x="1422912" y="3697538"/>
            <a:ext cx="1609297" cy="1609297"/>
          </a:xfrm>
          <a:prstGeom prst="rect">
            <a:avLst/>
          </a:prstGeom>
        </p:spPr>
      </p:pic>
      <p:sp>
        <p:nvSpPr>
          <p:cNvPr id="24" name="TextBox 23">
            <a:extLst>
              <a:ext uri="{FF2B5EF4-FFF2-40B4-BE49-F238E27FC236}">
                <a16:creationId xmlns:a16="http://schemas.microsoft.com/office/drawing/2014/main" id="{FF241281-D7B5-42F4-8AE7-8503DFE3810B}"/>
              </a:ext>
            </a:extLst>
          </p:cNvPr>
          <p:cNvSpPr txBox="1"/>
          <p:nvPr/>
        </p:nvSpPr>
        <p:spPr>
          <a:xfrm>
            <a:off x="4498447" y="5579588"/>
            <a:ext cx="2800350" cy="646331"/>
          </a:xfrm>
          <a:prstGeom prst="rect">
            <a:avLst/>
          </a:prstGeom>
          <a:noFill/>
        </p:spPr>
        <p:txBody>
          <a:bodyPr wrap="square" rtlCol="0">
            <a:spAutoFit/>
          </a:bodyPr>
          <a:lstStyle/>
          <a:p>
            <a:pPr algn="ctr"/>
            <a:r>
              <a:rPr lang="es-MX" b="1" err="1"/>
              <a:t>Lack</a:t>
            </a:r>
            <a:r>
              <a:rPr lang="es-MX" b="1"/>
              <a:t> </a:t>
            </a:r>
            <a:r>
              <a:rPr lang="es-MX" b="1" err="1"/>
              <a:t>of</a:t>
            </a:r>
            <a:r>
              <a:rPr lang="es-MX" b="1"/>
              <a:t> </a:t>
            </a:r>
            <a:r>
              <a:rPr lang="es-MX" b="1" err="1"/>
              <a:t>observation</a:t>
            </a:r>
            <a:r>
              <a:rPr lang="es-MX" b="1"/>
              <a:t> </a:t>
            </a:r>
            <a:r>
              <a:rPr lang="es-MX" b="1" err="1"/>
              <a:t>of</a:t>
            </a:r>
            <a:r>
              <a:rPr lang="es-MX" b="1"/>
              <a:t> </a:t>
            </a:r>
            <a:r>
              <a:rPr lang="es-MX" b="1" err="1"/>
              <a:t>contract</a:t>
            </a:r>
            <a:r>
              <a:rPr lang="es-MX" b="1"/>
              <a:t> </a:t>
            </a:r>
            <a:r>
              <a:rPr lang="es-MX" b="1" err="1"/>
              <a:t>clauses</a:t>
            </a:r>
            <a:endParaRPr lang="en-GB" b="1"/>
          </a:p>
        </p:txBody>
      </p:sp>
      <p:pic>
        <p:nvPicPr>
          <p:cNvPr id="26" name="Picture 25" descr="A picture containing shape&#10;&#10;Description automatically generated">
            <a:extLst>
              <a:ext uri="{FF2B5EF4-FFF2-40B4-BE49-F238E27FC236}">
                <a16:creationId xmlns:a16="http://schemas.microsoft.com/office/drawing/2014/main" id="{3CB70CF5-0FAE-4DC1-AD7A-6A74111D6799}"/>
              </a:ext>
            </a:extLst>
          </p:cNvPr>
          <p:cNvPicPr>
            <a:picLocks noChangeAspect="1"/>
          </p:cNvPicPr>
          <p:nvPr/>
        </p:nvPicPr>
        <p:blipFill>
          <a:blip r:embed="rId9"/>
          <a:stretch>
            <a:fillRect/>
          </a:stretch>
        </p:blipFill>
        <p:spPr>
          <a:xfrm>
            <a:off x="5047296" y="4263463"/>
            <a:ext cx="1477419" cy="1477419"/>
          </a:xfrm>
          <a:prstGeom prst="rect">
            <a:avLst/>
          </a:prstGeom>
        </p:spPr>
      </p:pic>
      <p:sp>
        <p:nvSpPr>
          <p:cNvPr id="27" name="TextBox 26">
            <a:extLst>
              <a:ext uri="{FF2B5EF4-FFF2-40B4-BE49-F238E27FC236}">
                <a16:creationId xmlns:a16="http://schemas.microsoft.com/office/drawing/2014/main" id="{F3D67536-B31E-4C13-B90D-F64AC4B66A54}"/>
              </a:ext>
            </a:extLst>
          </p:cNvPr>
          <p:cNvSpPr txBox="1"/>
          <p:nvPr/>
        </p:nvSpPr>
        <p:spPr>
          <a:xfrm>
            <a:off x="827386" y="5260149"/>
            <a:ext cx="2800350" cy="646331"/>
          </a:xfrm>
          <a:prstGeom prst="rect">
            <a:avLst/>
          </a:prstGeom>
          <a:noFill/>
        </p:spPr>
        <p:txBody>
          <a:bodyPr wrap="square" rtlCol="0">
            <a:spAutoFit/>
          </a:bodyPr>
          <a:lstStyle/>
          <a:p>
            <a:pPr algn="ctr"/>
            <a:r>
              <a:rPr lang="es-MX" b="1" err="1"/>
              <a:t>Limited</a:t>
            </a:r>
            <a:r>
              <a:rPr lang="es-MX" b="1"/>
              <a:t> </a:t>
            </a:r>
            <a:r>
              <a:rPr lang="es-MX" b="1" err="1"/>
              <a:t>state</a:t>
            </a:r>
            <a:r>
              <a:rPr lang="es-MX" b="1"/>
              <a:t> </a:t>
            </a:r>
            <a:r>
              <a:rPr lang="es-MX" b="1" err="1"/>
              <a:t>capacity</a:t>
            </a:r>
            <a:r>
              <a:rPr lang="es-MX" b="1"/>
              <a:t> in </a:t>
            </a:r>
            <a:r>
              <a:rPr lang="es-MX" b="1" err="1"/>
              <a:t>contract</a:t>
            </a:r>
            <a:r>
              <a:rPr lang="es-MX" b="1"/>
              <a:t> </a:t>
            </a:r>
            <a:r>
              <a:rPr lang="es-MX" b="1" err="1"/>
              <a:t>negotiation</a:t>
            </a:r>
            <a:endParaRPr lang="en-GB" b="1"/>
          </a:p>
        </p:txBody>
      </p:sp>
      <p:pic>
        <p:nvPicPr>
          <p:cNvPr id="29" name="Picture 28" descr="A picture containing shape&#10;&#10;Description automatically generated">
            <a:extLst>
              <a:ext uri="{FF2B5EF4-FFF2-40B4-BE49-F238E27FC236}">
                <a16:creationId xmlns:a16="http://schemas.microsoft.com/office/drawing/2014/main" id="{D7D9F82A-53EF-40BC-9ABA-9C8C1370D524}"/>
              </a:ext>
            </a:extLst>
          </p:cNvPr>
          <p:cNvPicPr>
            <a:picLocks noChangeAspect="1"/>
          </p:cNvPicPr>
          <p:nvPr/>
        </p:nvPicPr>
        <p:blipFill>
          <a:blip r:embed="rId10"/>
          <a:stretch>
            <a:fillRect/>
          </a:stretch>
        </p:blipFill>
        <p:spPr>
          <a:xfrm>
            <a:off x="8826169" y="4183033"/>
            <a:ext cx="1477419" cy="1477419"/>
          </a:xfrm>
          <a:prstGeom prst="rect">
            <a:avLst/>
          </a:prstGeom>
        </p:spPr>
      </p:pic>
      <p:sp>
        <p:nvSpPr>
          <p:cNvPr id="30" name="TextBox 29">
            <a:extLst>
              <a:ext uri="{FF2B5EF4-FFF2-40B4-BE49-F238E27FC236}">
                <a16:creationId xmlns:a16="http://schemas.microsoft.com/office/drawing/2014/main" id="{198F7BE1-FCBE-48B4-BF49-EAA16E808F0D}"/>
              </a:ext>
            </a:extLst>
          </p:cNvPr>
          <p:cNvSpPr txBox="1"/>
          <p:nvPr/>
        </p:nvSpPr>
        <p:spPr>
          <a:xfrm>
            <a:off x="8325979" y="5827521"/>
            <a:ext cx="2800350" cy="646331"/>
          </a:xfrm>
          <a:prstGeom prst="rect">
            <a:avLst/>
          </a:prstGeom>
          <a:noFill/>
        </p:spPr>
        <p:txBody>
          <a:bodyPr wrap="square" rtlCol="0">
            <a:spAutoFit/>
          </a:bodyPr>
          <a:lstStyle/>
          <a:p>
            <a:pPr algn="ctr"/>
            <a:r>
              <a:rPr lang="es-MX" b="1" err="1"/>
              <a:t>Mistrust</a:t>
            </a:r>
            <a:r>
              <a:rPr lang="es-MX" b="1"/>
              <a:t> and </a:t>
            </a:r>
            <a:r>
              <a:rPr lang="es-MX" b="1" err="1"/>
              <a:t>opposition</a:t>
            </a:r>
            <a:r>
              <a:rPr lang="es-MX" b="1"/>
              <a:t> </a:t>
            </a:r>
            <a:r>
              <a:rPr lang="es-MX" b="1" err="1"/>
              <a:t>to</a:t>
            </a:r>
            <a:r>
              <a:rPr lang="es-MX" b="1"/>
              <a:t> </a:t>
            </a:r>
            <a:r>
              <a:rPr lang="es-MX" b="1" err="1"/>
              <a:t>extractive</a:t>
            </a:r>
            <a:r>
              <a:rPr lang="es-MX" b="1"/>
              <a:t> </a:t>
            </a:r>
            <a:r>
              <a:rPr lang="es-MX" b="1" err="1"/>
              <a:t>projects</a:t>
            </a:r>
            <a:endParaRPr lang="en-GB" b="1"/>
          </a:p>
        </p:txBody>
      </p:sp>
      <p:sp>
        <p:nvSpPr>
          <p:cNvPr id="31" name="TextBox 30">
            <a:extLst>
              <a:ext uri="{FF2B5EF4-FFF2-40B4-BE49-F238E27FC236}">
                <a16:creationId xmlns:a16="http://schemas.microsoft.com/office/drawing/2014/main" id="{9587E07E-3578-4424-9DB7-5D0D518357B5}"/>
              </a:ext>
            </a:extLst>
          </p:cNvPr>
          <p:cNvSpPr txBox="1"/>
          <p:nvPr/>
        </p:nvSpPr>
        <p:spPr>
          <a:xfrm>
            <a:off x="80789" y="1968813"/>
            <a:ext cx="2129335" cy="1727200"/>
          </a:xfrm>
          <a:prstGeom prst="rect">
            <a:avLst/>
          </a:prstGeom>
          <a:noFill/>
          <a:ln w="57150">
            <a:solidFill>
              <a:schemeClr val="bg2"/>
            </a:solidFill>
          </a:ln>
        </p:spPr>
        <p:txBody>
          <a:bodyPr wrap="square" rtlCol="0">
            <a:spAutoFit/>
          </a:bodyPr>
          <a:lstStyle/>
          <a:p>
            <a:endParaRPr lang="en-GB"/>
          </a:p>
        </p:txBody>
      </p:sp>
      <p:sp>
        <p:nvSpPr>
          <p:cNvPr id="32" name="TextBox 31">
            <a:extLst>
              <a:ext uri="{FF2B5EF4-FFF2-40B4-BE49-F238E27FC236}">
                <a16:creationId xmlns:a16="http://schemas.microsoft.com/office/drawing/2014/main" id="{F2166ED2-B033-4361-A181-4695201F7541}"/>
              </a:ext>
            </a:extLst>
          </p:cNvPr>
          <p:cNvSpPr txBox="1"/>
          <p:nvPr/>
        </p:nvSpPr>
        <p:spPr>
          <a:xfrm>
            <a:off x="2483772" y="1931796"/>
            <a:ext cx="2312806" cy="1764217"/>
          </a:xfrm>
          <a:prstGeom prst="rect">
            <a:avLst/>
          </a:prstGeom>
          <a:noFill/>
          <a:ln w="57150">
            <a:solidFill>
              <a:schemeClr val="tx1">
                <a:lumMod val="75000"/>
                <a:lumOff val="25000"/>
              </a:schemeClr>
            </a:solidFill>
          </a:ln>
        </p:spPr>
        <p:txBody>
          <a:bodyPr wrap="square" rtlCol="0">
            <a:spAutoFit/>
          </a:bodyPr>
          <a:lstStyle/>
          <a:p>
            <a:endParaRPr lang="en-GB"/>
          </a:p>
        </p:txBody>
      </p:sp>
      <p:sp>
        <p:nvSpPr>
          <p:cNvPr id="33" name="TextBox 32">
            <a:extLst>
              <a:ext uri="{FF2B5EF4-FFF2-40B4-BE49-F238E27FC236}">
                <a16:creationId xmlns:a16="http://schemas.microsoft.com/office/drawing/2014/main" id="{01D3F056-DCE0-45B8-9DA2-AD7AD3E7EE8B}"/>
              </a:ext>
            </a:extLst>
          </p:cNvPr>
          <p:cNvSpPr txBox="1"/>
          <p:nvPr/>
        </p:nvSpPr>
        <p:spPr>
          <a:xfrm>
            <a:off x="4992995" y="1853742"/>
            <a:ext cx="2880730" cy="2021114"/>
          </a:xfrm>
          <a:prstGeom prst="rect">
            <a:avLst/>
          </a:prstGeom>
          <a:noFill/>
          <a:ln w="57150">
            <a:solidFill>
              <a:schemeClr val="tx1">
                <a:lumMod val="75000"/>
                <a:lumOff val="25000"/>
              </a:schemeClr>
            </a:solidFill>
          </a:ln>
        </p:spPr>
        <p:txBody>
          <a:bodyPr wrap="square" rtlCol="0">
            <a:spAutoFit/>
          </a:bodyPr>
          <a:lstStyle/>
          <a:p>
            <a:endParaRPr lang="en-GB"/>
          </a:p>
        </p:txBody>
      </p:sp>
      <p:sp>
        <p:nvSpPr>
          <p:cNvPr id="34" name="TextBox 33">
            <a:extLst>
              <a:ext uri="{FF2B5EF4-FFF2-40B4-BE49-F238E27FC236}">
                <a16:creationId xmlns:a16="http://schemas.microsoft.com/office/drawing/2014/main" id="{832AEC7D-A10B-47A6-94F6-361901F14498}"/>
              </a:ext>
            </a:extLst>
          </p:cNvPr>
          <p:cNvSpPr txBox="1"/>
          <p:nvPr/>
        </p:nvSpPr>
        <p:spPr>
          <a:xfrm>
            <a:off x="8491663" y="1841632"/>
            <a:ext cx="2329529" cy="2045334"/>
          </a:xfrm>
          <a:prstGeom prst="rect">
            <a:avLst/>
          </a:prstGeom>
          <a:noFill/>
          <a:ln w="57150">
            <a:solidFill>
              <a:schemeClr val="tx1">
                <a:lumMod val="75000"/>
                <a:lumOff val="25000"/>
              </a:schemeClr>
            </a:solidFill>
          </a:ln>
        </p:spPr>
        <p:txBody>
          <a:bodyPr wrap="square" rtlCol="0">
            <a:spAutoFit/>
          </a:bodyPr>
          <a:lstStyle/>
          <a:p>
            <a:endParaRPr lang="en-GB"/>
          </a:p>
        </p:txBody>
      </p:sp>
      <p:sp>
        <p:nvSpPr>
          <p:cNvPr id="35" name="TextBox 34">
            <a:extLst>
              <a:ext uri="{FF2B5EF4-FFF2-40B4-BE49-F238E27FC236}">
                <a16:creationId xmlns:a16="http://schemas.microsoft.com/office/drawing/2014/main" id="{BF5FFACE-3413-4274-83C3-96D323A1A352}"/>
              </a:ext>
            </a:extLst>
          </p:cNvPr>
          <p:cNvSpPr txBox="1"/>
          <p:nvPr/>
        </p:nvSpPr>
        <p:spPr>
          <a:xfrm>
            <a:off x="4348450" y="4079716"/>
            <a:ext cx="2918455" cy="2214324"/>
          </a:xfrm>
          <a:prstGeom prst="rect">
            <a:avLst/>
          </a:prstGeom>
          <a:noFill/>
          <a:ln w="57150">
            <a:solidFill>
              <a:schemeClr val="tx1">
                <a:lumMod val="75000"/>
                <a:lumOff val="25000"/>
              </a:schemeClr>
            </a:solidFill>
          </a:ln>
        </p:spPr>
        <p:txBody>
          <a:bodyPr wrap="square" rtlCol="0">
            <a:spAutoFit/>
          </a:bodyPr>
          <a:lstStyle/>
          <a:p>
            <a:endParaRPr lang="en-GB"/>
          </a:p>
        </p:txBody>
      </p:sp>
      <p:sp>
        <p:nvSpPr>
          <p:cNvPr id="36" name="TextBox 35">
            <a:extLst>
              <a:ext uri="{FF2B5EF4-FFF2-40B4-BE49-F238E27FC236}">
                <a16:creationId xmlns:a16="http://schemas.microsoft.com/office/drawing/2014/main" id="{18ADF1DA-2414-4FB6-A8BE-B40ADAB1A91B}"/>
              </a:ext>
            </a:extLst>
          </p:cNvPr>
          <p:cNvSpPr txBox="1"/>
          <p:nvPr/>
        </p:nvSpPr>
        <p:spPr>
          <a:xfrm>
            <a:off x="738510" y="3904218"/>
            <a:ext cx="2718537" cy="1972441"/>
          </a:xfrm>
          <a:prstGeom prst="rect">
            <a:avLst/>
          </a:prstGeom>
          <a:noFill/>
          <a:ln w="57150">
            <a:solidFill>
              <a:schemeClr val="bg2"/>
            </a:solidFill>
          </a:ln>
        </p:spPr>
        <p:txBody>
          <a:bodyPr wrap="square" rtlCol="0">
            <a:spAutoFit/>
          </a:bodyPr>
          <a:lstStyle/>
          <a:p>
            <a:endParaRPr lang="en-GB"/>
          </a:p>
        </p:txBody>
      </p:sp>
      <p:sp>
        <p:nvSpPr>
          <p:cNvPr id="37" name="TextBox 36">
            <a:extLst>
              <a:ext uri="{FF2B5EF4-FFF2-40B4-BE49-F238E27FC236}">
                <a16:creationId xmlns:a16="http://schemas.microsoft.com/office/drawing/2014/main" id="{BB9987EB-FA33-4B62-B7E4-8B77C5F4696A}"/>
              </a:ext>
            </a:extLst>
          </p:cNvPr>
          <p:cNvSpPr txBox="1"/>
          <p:nvPr/>
        </p:nvSpPr>
        <p:spPr>
          <a:xfrm>
            <a:off x="8256252" y="4263464"/>
            <a:ext cx="2918454" cy="2240626"/>
          </a:xfrm>
          <a:prstGeom prst="rect">
            <a:avLst/>
          </a:prstGeom>
          <a:noFill/>
          <a:ln w="57150">
            <a:solidFill>
              <a:schemeClr val="bg2"/>
            </a:solidFill>
          </a:ln>
        </p:spPr>
        <p:txBody>
          <a:bodyPr wrap="square" rtlCol="0">
            <a:spAutoFit/>
          </a:bodyPr>
          <a:lstStyle/>
          <a:p>
            <a:endParaRPr lang="en-GB"/>
          </a:p>
        </p:txBody>
      </p:sp>
    </p:spTree>
    <p:extLst>
      <p:ext uri="{BB962C8B-B14F-4D97-AF65-F5344CB8AC3E}">
        <p14:creationId xmlns:p14="http://schemas.microsoft.com/office/powerpoint/2010/main" val="2135596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36" grpId="0" animBg="1"/>
      <p:bldP spid="3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439C4-3065-470B-AD6E-45BD73E81451}"/>
              </a:ext>
            </a:extLst>
          </p:cNvPr>
          <p:cNvSpPr>
            <a:spLocks noGrp="1"/>
          </p:cNvSpPr>
          <p:nvPr>
            <p:ph type="title"/>
          </p:nvPr>
        </p:nvSpPr>
        <p:spPr/>
        <p:txBody>
          <a:bodyPr/>
          <a:lstStyle/>
          <a:p>
            <a:r>
              <a:rPr lang="en-GB"/>
              <a:t>Possible EITI objectives</a:t>
            </a:r>
          </a:p>
        </p:txBody>
      </p:sp>
      <p:graphicFrame>
        <p:nvGraphicFramePr>
          <p:cNvPr id="4" name="Content Placeholder 3">
            <a:extLst>
              <a:ext uri="{FF2B5EF4-FFF2-40B4-BE49-F238E27FC236}">
                <a16:creationId xmlns:a16="http://schemas.microsoft.com/office/drawing/2014/main" id="{3D5EB144-A7B0-43DC-BFBF-C69883FF863D}"/>
              </a:ext>
            </a:extLst>
          </p:cNvPr>
          <p:cNvGraphicFramePr>
            <a:graphicFrameLocks noGrp="1"/>
          </p:cNvGraphicFramePr>
          <p:nvPr>
            <p:ph idx="1"/>
            <p:extLst>
              <p:ext uri="{D42A27DB-BD31-4B8C-83A1-F6EECF244321}">
                <p14:modId xmlns:p14="http://schemas.microsoft.com/office/powerpoint/2010/main" val="1932431"/>
              </p:ext>
            </p:extLst>
          </p:nvPr>
        </p:nvGraphicFramePr>
        <p:xfrm>
          <a:off x="642938" y="2019300"/>
          <a:ext cx="10906125"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643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439C4-3065-470B-AD6E-45BD73E81451}"/>
              </a:ext>
            </a:extLst>
          </p:cNvPr>
          <p:cNvSpPr>
            <a:spLocks noGrp="1"/>
          </p:cNvSpPr>
          <p:nvPr>
            <p:ph type="title"/>
          </p:nvPr>
        </p:nvSpPr>
        <p:spPr/>
        <p:txBody>
          <a:bodyPr/>
          <a:lstStyle/>
          <a:p>
            <a:r>
              <a:rPr lang="en-GB"/>
              <a:t>EITI objectives </a:t>
            </a:r>
          </a:p>
        </p:txBody>
      </p:sp>
      <p:graphicFrame>
        <p:nvGraphicFramePr>
          <p:cNvPr id="4" name="Content Placeholder 3">
            <a:extLst>
              <a:ext uri="{FF2B5EF4-FFF2-40B4-BE49-F238E27FC236}">
                <a16:creationId xmlns:a16="http://schemas.microsoft.com/office/drawing/2014/main" id="{3D5EB144-A7B0-43DC-BFBF-C69883FF863D}"/>
              </a:ext>
            </a:extLst>
          </p:cNvPr>
          <p:cNvGraphicFramePr>
            <a:graphicFrameLocks noGrp="1"/>
          </p:cNvGraphicFramePr>
          <p:nvPr>
            <p:ph idx="1"/>
            <p:extLst>
              <p:ext uri="{D42A27DB-BD31-4B8C-83A1-F6EECF244321}">
                <p14:modId xmlns:p14="http://schemas.microsoft.com/office/powerpoint/2010/main" val="1727315363"/>
              </p:ext>
            </p:extLst>
          </p:nvPr>
        </p:nvGraphicFramePr>
        <p:xfrm>
          <a:off x="642938" y="2019300"/>
          <a:ext cx="10906125"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9401263"/>
      </p:ext>
    </p:extLst>
  </p:cSld>
  <p:clrMapOvr>
    <a:masterClrMapping/>
  </p:clrMapOvr>
</p:sld>
</file>

<file path=ppt/theme/theme1.xml><?xml version="1.0" encoding="utf-8"?>
<a:theme xmlns:a="http://schemas.openxmlformats.org/drawingml/2006/main" name="EITItheme1">
  <a:themeElements>
    <a:clrScheme name="Custom 1">
      <a:dk1>
        <a:srgbClr val="000100"/>
      </a:dk1>
      <a:lt1>
        <a:srgbClr val="165B89"/>
      </a:lt1>
      <a:dk2>
        <a:srgbClr val="122954"/>
      </a:dk2>
      <a:lt2>
        <a:srgbClr val="15C2EE"/>
      </a:lt2>
      <a:accent1>
        <a:srgbClr val="1CC0EE"/>
      </a:accent1>
      <a:accent2>
        <a:srgbClr val="6C5239"/>
      </a:accent2>
      <a:accent3>
        <a:srgbClr val="2C8536"/>
      </a:accent3>
      <a:accent4>
        <a:srgbClr val="F5A60A"/>
      </a:accent4>
      <a:accent5>
        <a:srgbClr val="D24329"/>
      </a:accent5>
      <a:accent6>
        <a:srgbClr val="78325C"/>
      </a:accent6>
      <a:hlink>
        <a:srgbClr val="1AC2ED"/>
      </a:hlink>
      <a:folHlink>
        <a:srgbClr val="122956"/>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template" id="{7453E9F3-D7B5-4278-96C3-5B52B8C83871}" vid="{87359841-E33C-4DEC-89EE-9930A39DEB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F15317F7111E741A68076FCECAE70DE" ma:contentTypeVersion="11" ma:contentTypeDescription="Create a new document." ma:contentTypeScope="" ma:versionID="284d7b2b3a316bf7fa30bf7420b68218">
  <xsd:schema xmlns:xsd="http://www.w3.org/2001/XMLSchema" xmlns:xs="http://www.w3.org/2001/XMLSchema" xmlns:p="http://schemas.microsoft.com/office/2006/metadata/properties" xmlns:ns2="022d5921-7ea6-4407-bcd7-f36ec4d27c62" xmlns:ns3="7c499440-f7fc-4c5f-a71d-677798310813" targetNamespace="http://schemas.microsoft.com/office/2006/metadata/properties" ma:root="true" ma:fieldsID="47ea2e9497ee88632e2b69130576bd11" ns2:_="" ns3:_="">
    <xsd:import namespace="022d5921-7ea6-4407-bcd7-f36ec4d27c62"/>
    <xsd:import namespace="7c499440-f7fc-4c5f-a71d-67779831081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2d5921-7ea6-4407-bcd7-f36ec4d27c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499440-f7fc-4c5f-a71d-67779831081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45A70C-BEFB-4EDC-8010-8F108CC1EE52}">
  <ds:schemaRefs>
    <ds:schemaRef ds:uri="http://schemas.microsoft.com/sharepoint/v3/contenttype/forms"/>
  </ds:schemaRefs>
</ds:datastoreItem>
</file>

<file path=customXml/itemProps2.xml><?xml version="1.0" encoding="utf-8"?>
<ds:datastoreItem xmlns:ds="http://schemas.openxmlformats.org/officeDocument/2006/customXml" ds:itemID="{5CD175B1-6354-4F73-9DB3-09A21DB41E74}">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B966634-2B06-4D77-A8B5-366B69A7AFDF}">
  <ds:schemaRefs>
    <ds:schemaRef ds:uri="022d5921-7ea6-4407-bcd7-f36ec4d27c62"/>
    <ds:schemaRef ds:uri="7c499440-f7fc-4c5f-a71d-67779831081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3278</Words>
  <Application>Microsoft Office PowerPoint</Application>
  <PresentationFormat>Widescreen</PresentationFormat>
  <Paragraphs>419</Paragraphs>
  <Slides>37</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Calibri</vt:lpstr>
      <vt:lpstr>Franklin Gothic Book</vt:lpstr>
      <vt:lpstr>Franklin Gothic Demi</vt:lpstr>
      <vt:lpstr>EITItheme1</vt:lpstr>
      <vt:lpstr>PowerPoint Presentation</vt:lpstr>
      <vt:lpstr>Agenda</vt:lpstr>
      <vt:lpstr>Work plan objectives and national priorities</vt:lpstr>
      <vt:lpstr>Making the case for EITI:  connecting to national priorities</vt:lpstr>
      <vt:lpstr>National priorities are also citizens’ priorities</vt:lpstr>
      <vt:lpstr>National priorities in other documents</vt:lpstr>
      <vt:lpstr>National priorities address problems</vt:lpstr>
      <vt:lpstr>Possible EITI objectives</vt:lpstr>
      <vt:lpstr>EITI objectives </vt:lpstr>
      <vt:lpstr>EITI objectives </vt:lpstr>
      <vt:lpstr>How do we link?</vt:lpstr>
      <vt:lpstr>2019-2020 T&amp;T Workplan: 7 objectives</vt:lpstr>
      <vt:lpstr>PowerPoint Presentation</vt:lpstr>
      <vt:lpstr>Not a new idea: Systematic Disclosure at heart of EITI mission</vt:lpstr>
      <vt:lpstr>From reporting to overseeing &amp; strengthening</vt:lpstr>
      <vt:lpstr>Means: more engagement with others</vt:lpstr>
      <vt:lpstr>Expectation on work plan</vt:lpstr>
      <vt:lpstr>Systematic disclosure activities</vt:lpstr>
      <vt:lpstr>Ghana mainstreaming activities </vt:lpstr>
      <vt:lpstr>PowerPoint Presentation</vt:lpstr>
      <vt:lpstr>Including contract disclosure</vt:lpstr>
      <vt:lpstr>10 steps – do not need to be consecutive</vt:lpstr>
      <vt:lpstr>PowerPoint Presentation</vt:lpstr>
      <vt:lpstr>PowerPoint Presentation</vt:lpstr>
      <vt:lpstr>The EITI Standard – learn and adapt</vt:lpstr>
      <vt:lpstr>Objectives  </vt:lpstr>
      <vt:lpstr>Building a work plan for monitoring impact </vt:lpstr>
      <vt:lpstr>SMART design</vt:lpstr>
      <vt:lpstr>How work plan relates to MEL</vt:lpstr>
      <vt:lpstr>Tracking progress – detailed log frame</vt:lpstr>
      <vt:lpstr>Beyond the log frame</vt:lpstr>
      <vt:lpstr>Let’s break this down</vt:lpstr>
      <vt:lpstr>Logframe</vt:lpstr>
      <vt:lpstr>Logframe</vt:lpstr>
      <vt:lpstr>Guidance from GIZ</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International Secretariat CB</dc:creator>
  <cp:lastModifiedBy>Monica Osorio</cp:lastModifiedBy>
  <cp:revision>1</cp:revision>
  <dcterms:created xsi:type="dcterms:W3CDTF">2020-10-26T10:33:59Z</dcterms:created>
  <dcterms:modified xsi:type="dcterms:W3CDTF">2020-12-04T11:31:57Z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0x010100EF15317F7111E741A68076FCECAE70DE</vt:lpwstr>
  </property>
</Properties>
</file>