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441" r:id="rId6"/>
    <p:sldId id="443" r:id="rId7"/>
    <p:sldId id="293" r:id="rId8"/>
    <p:sldId id="448" r:id="rId9"/>
    <p:sldId id="444" r:id="rId10"/>
    <p:sldId id="445" r:id="rId11"/>
    <p:sldId id="446" r:id="rId12"/>
    <p:sldId id="44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2">
          <p15:clr>
            <a:srgbClr val="A4A3A4"/>
          </p15:clr>
        </p15:guide>
        <p15:guide id="2" pos="3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TI" initials="EITI" lastIdx="3" clrIdx="0">
    <p:extLst>
      <p:ext uri="{19B8F6BF-5375-455C-9EA6-DF929625EA0E}">
        <p15:presenceInfo xmlns:p15="http://schemas.microsoft.com/office/powerpoint/2012/main" userId="EI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FF0"/>
    <a:srgbClr val="E6E6E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77897" autoAdjust="0"/>
  </p:normalViewPr>
  <p:slideViewPr>
    <p:cSldViewPr snapToGrid="0" snapToObjects="1">
      <p:cViewPr varScale="1">
        <p:scale>
          <a:sx n="55" d="100"/>
          <a:sy n="55" d="100"/>
        </p:scale>
        <p:origin x="2656" y="184"/>
      </p:cViewPr>
      <p:guideLst>
        <p:guide orient="horz" pos="1002"/>
        <p:guide pos="341"/>
      </p:guideLst>
    </p:cSldViewPr>
  </p:slideViewPr>
  <p:outlineViewPr>
    <p:cViewPr>
      <p:scale>
        <a:sx n="33" d="100"/>
        <a:sy n="33" d="100"/>
      </p:scale>
      <p:origin x="0" y="-29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32"/>
    </p:cViewPr>
  </p:sorterViewPr>
  <p:notesViewPr>
    <p:cSldViewPr snapToGrid="0" snapToObjects="1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5E760-84A9-FE43-BA8A-A40FD1A3BD7F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560-C132-6346-88DB-B859B33F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0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A88F-0A2B-F84A-9144-CDA96CF73A5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67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A88F-0A2B-F84A-9144-CDA96CF73A5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018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learned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countries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taking different </a:t>
            </a:r>
            <a:r>
              <a:rPr lang="nb-NO" dirty="0" err="1"/>
              <a:t>approaches</a:t>
            </a:r>
            <a:r>
              <a:rPr lang="nb-NO" dirty="0"/>
              <a:t> to </a:t>
            </a:r>
            <a:r>
              <a:rPr lang="nb-NO" dirty="0" err="1"/>
              <a:t>disclosing</a:t>
            </a:r>
            <a:r>
              <a:rPr lang="nb-NO" dirty="0"/>
              <a:t> </a:t>
            </a:r>
            <a:r>
              <a:rPr lang="nb-NO" dirty="0" err="1"/>
              <a:t>beneficial</a:t>
            </a:r>
            <a:r>
              <a:rPr lang="nb-NO" dirty="0"/>
              <a:t> </a:t>
            </a:r>
            <a:r>
              <a:rPr lang="nb-NO" dirty="0" err="1"/>
              <a:t>ownership</a:t>
            </a:r>
            <a:r>
              <a:rPr lang="nb-NO" dirty="0"/>
              <a:t> data.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taking a </a:t>
            </a:r>
            <a:r>
              <a:rPr lang="nb-NO" dirty="0" err="1"/>
              <a:t>targeted</a:t>
            </a:r>
            <a:r>
              <a:rPr lang="nb-NO" dirty="0"/>
              <a:t> </a:t>
            </a:r>
            <a:r>
              <a:rPr lang="nb-NO" dirty="0" err="1"/>
              <a:t>approach</a:t>
            </a:r>
            <a:r>
              <a:rPr lang="nb-NO" dirty="0"/>
              <a:t>, </a:t>
            </a:r>
            <a:r>
              <a:rPr lang="nb-NO" dirty="0" err="1"/>
              <a:t>focusing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oil</a:t>
            </a:r>
            <a:r>
              <a:rPr lang="nb-NO" dirty="0"/>
              <a:t>, gas and </a:t>
            </a:r>
            <a:r>
              <a:rPr lang="nb-NO" dirty="0" err="1"/>
              <a:t>mining</a:t>
            </a:r>
            <a:r>
              <a:rPr lang="nb-NO" dirty="0"/>
              <a:t> </a:t>
            </a:r>
            <a:r>
              <a:rPr lang="nb-NO" dirty="0" err="1"/>
              <a:t>companies</a:t>
            </a:r>
            <a:r>
              <a:rPr lang="nb-NO" dirty="0"/>
              <a:t>, </a:t>
            </a:r>
            <a:r>
              <a:rPr lang="nb-NO" dirty="0" err="1"/>
              <a:t>while</a:t>
            </a:r>
            <a:r>
              <a:rPr lang="nb-NO" dirty="0"/>
              <a:t> </a:t>
            </a:r>
            <a:r>
              <a:rPr lang="nb-NO" dirty="0" err="1"/>
              <a:t>others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taking a </a:t>
            </a:r>
            <a:r>
              <a:rPr lang="nb-NO" dirty="0" err="1"/>
              <a:t>holistic</a:t>
            </a:r>
            <a:r>
              <a:rPr lang="nb-NO" dirty="0"/>
              <a:t> </a:t>
            </a:r>
            <a:r>
              <a:rPr lang="nb-NO" dirty="0" err="1"/>
              <a:t>approach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including</a:t>
            </a:r>
            <a:r>
              <a:rPr lang="nb-NO" dirty="0"/>
              <a:t> all </a:t>
            </a:r>
            <a:r>
              <a:rPr lang="nb-NO" dirty="0" err="1"/>
              <a:t>sectors</a:t>
            </a:r>
            <a:r>
              <a:rPr lang="nb-NO" dirty="0"/>
              <a:t> and </a:t>
            </a:r>
            <a:r>
              <a:rPr lang="nb-NO" dirty="0" err="1"/>
              <a:t>companies</a:t>
            </a:r>
            <a:r>
              <a:rPr lang="nb-NO" dirty="0"/>
              <a:t> </a:t>
            </a:r>
            <a:r>
              <a:rPr lang="nb-NO" dirty="0" err="1"/>
              <a:t>registered</a:t>
            </a:r>
            <a:r>
              <a:rPr lang="nb-NO" dirty="0"/>
              <a:t> in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countries</a:t>
            </a:r>
            <a:r>
              <a:rPr lang="nb-NO" dirty="0"/>
              <a:t>.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learned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err="1"/>
              <a:t>good</a:t>
            </a:r>
            <a:r>
              <a:rPr lang="nb-NO" dirty="0"/>
              <a:t> or bad </a:t>
            </a:r>
            <a:r>
              <a:rPr lang="nb-NO" dirty="0" err="1"/>
              <a:t>approach</a:t>
            </a:r>
            <a:r>
              <a:rPr lang="nb-NO" dirty="0"/>
              <a:t>, it is for stakeholders in </a:t>
            </a:r>
            <a:r>
              <a:rPr lang="nb-NO" dirty="0" err="1"/>
              <a:t>each</a:t>
            </a:r>
            <a:r>
              <a:rPr lang="nb-NO" dirty="0"/>
              <a:t> country to </a:t>
            </a:r>
            <a:r>
              <a:rPr lang="nb-NO" dirty="0" err="1"/>
              <a:t>decide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most sensible policy </a:t>
            </a:r>
            <a:r>
              <a:rPr lang="nb-NO" dirty="0" err="1"/>
              <a:t>that</a:t>
            </a:r>
            <a:r>
              <a:rPr lang="nb-NO" dirty="0"/>
              <a:t> is </a:t>
            </a:r>
            <a:r>
              <a:rPr lang="nb-NO" dirty="0" err="1"/>
              <a:t>fit</a:t>
            </a:r>
            <a:r>
              <a:rPr lang="nb-NO" dirty="0"/>
              <a:t> for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national</a:t>
            </a:r>
            <a:r>
              <a:rPr lang="nb-NO" dirty="0"/>
              <a:t> </a:t>
            </a:r>
            <a:r>
              <a:rPr lang="nb-NO" dirty="0" err="1"/>
              <a:t>context</a:t>
            </a:r>
            <a:r>
              <a:rPr lang="nb-NO" dirty="0"/>
              <a:t> and </a:t>
            </a:r>
            <a:r>
              <a:rPr lang="nb-NO" dirty="0" err="1"/>
              <a:t>priorities</a:t>
            </a:r>
            <a:r>
              <a:rPr lang="nb-NO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C5560-C132-6346-88DB-B859B33F7D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C5560-C132-6346-88DB-B859B33F7D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592263"/>
            <a:ext cx="7908926" cy="1845205"/>
          </a:xfrm>
        </p:spPr>
        <p:txBody>
          <a:bodyPr lIns="0" rIns="0" anchor="b" anchorCtr="0">
            <a:normAutofit/>
          </a:bodyPr>
          <a:lstStyle>
            <a:lvl1pPr>
              <a:defRPr sz="4000" b="0" i="0"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74" y="4299858"/>
            <a:ext cx="7908926" cy="1338942"/>
          </a:xfrm>
        </p:spPr>
        <p:txBody>
          <a:bodyPr lIns="0" rIns="0" anchor="b" anchorCtr="0">
            <a:normAutofit/>
          </a:bodyPr>
          <a:lstStyle>
            <a:lvl1pPr marL="0" indent="0" algn="l">
              <a:buNone/>
              <a:defRPr sz="2600"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lIns="0" rIns="0"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3" descr="big-twitter-bird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9411" y="3931155"/>
            <a:ext cx="675622" cy="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234262" y="3345560"/>
            <a:ext cx="25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</a:p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@EITIorg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549274" y="2045755"/>
            <a:ext cx="7908926" cy="147002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all"/>
            </a:lvl1pPr>
          </a:lstStyle>
          <a:p>
            <a:r>
              <a:rPr lang="en-GB" noProof="0"/>
              <a:t>Section header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7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6732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37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337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3816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381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lef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29162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/>
              <a:t>Cliquez</a:t>
            </a:r>
            <a:r>
              <a:rPr lang="en-GB" noProof="0" dirty="0"/>
              <a:t> et </a:t>
            </a:r>
            <a:r>
              <a:rPr lang="en-GB" noProof="0" dirty="0" err="1"/>
              <a:t>modifiez</a:t>
            </a:r>
            <a:r>
              <a:rPr lang="en-GB" noProof="0" dirty="0"/>
              <a:t>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29162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7875058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7875058" cy="20621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rgbClr val="666666"/>
                </a:solidFill>
              </a:defRPr>
            </a:lvl1pPr>
          </a:lstStyle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875" y="6411615"/>
            <a:ext cx="848810" cy="268585"/>
          </a:xfrm>
          <a:prstGeom prst="rect">
            <a:avLst/>
          </a:prstGeom>
        </p:spPr>
      </p:pic>
      <p:grpSp>
        <p:nvGrpSpPr>
          <p:cNvPr id="11" name="Grouper 10"/>
          <p:cNvGrpSpPr/>
          <p:nvPr userDrawn="1"/>
        </p:nvGrpSpPr>
        <p:grpSpPr>
          <a:xfrm>
            <a:off x="-1" y="-9136"/>
            <a:ext cx="9144001" cy="166464"/>
            <a:chOff x="-1" y="-9136"/>
            <a:chExt cx="9144001" cy="166464"/>
          </a:xfrm>
        </p:grpSpPr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-1" y="-9136"/>
              <a:ext cx="9144001" cy="166464"/>
            </a:xfrm>
            <a:prstGeom prst="rect">
              <a:avLst/>
            </a:prstGeom>
            <a:solidFill>
              <a:srgbClr val="0076AF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/>
              <a:r>
                <a:rPr lang="en-GB" sz="3600" noProof="0">
                  <a:solidFill>
                    <a:srgbClr val="FFFFFF"/>
                  </a:solidFill>
                  <a:latin typeface="Frutiger LT 57 Cn" charset="0"/>
                </a:rPr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549275" y="-9136"/>
              <a:ext cx="612068" cy="166464"/>
            </a:xfrm>
            <a:prstGeom prst="rect">
              <a:avLst/>
            </a:prstGeom>
            <a:solidFill>
              <a:srgbClr val="60BC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latin typeface="Frutiger LT 57 Cn" pitchFamily="1" charset="0"/>
              </a:endParaRPr>
            </a:p>
          </p:txBody>
        </p:sp>
      </p:grp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218267" y="6237028"/>
            <a:ext cx="4656666" cy="48444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 i="1">
                <a:solidFill>
                  <a:srgbClr val="666666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6A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buClr>
          <a:schemeClr val="accent1"/>
        </a:buClr>
        <a:buFont typeface="Arial"/>
        <a:buNone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600" b="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48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3pPr>
      <a:lvl4pPr marL="972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4pPr>
      <a:lvl5pPr marL="1296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DC9B0F-EB75-471D-83C0-BBB5338A6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6017"/>
            <a:ext cx="9144000" cy="41242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5736" y="4010158"/>
            <a:ext cx="5547106" cy="2847842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br>
              <a:rPr lang="en-US" dirty="0"/>
            </a:br>
            <a:r>
              <a:rPr lang="en-GB" sz="3600" b="1" dirty="0">
                <a:solidFill>
                  <a:schemeClr val="bg1"/>
                </a:solidFill>
              </a:rPr>
              <a:t>Opening Up Ownership: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Africa – Harnessing the potential of the extractive sector</a:t>
            </a:r>
            <a:br>
              <a:rPr lang="en-GB" sz="3600" b="1" dirty="0">
                <a:solidFill>
                  <a:schemeClr val="bg1"/>
                </a:solidFill>
              </a:rPr>
            </a:b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2700" b="1" i="1" dirty="0">
                <a:solidFill>
                  <a:schemeClr val="bg1"/>
                </a:solidFill>
              </a:rPr>
              <a:t>Key themes, lessons and takeaways</a:t>
            </a:r>
            <a:br>
              <a:rPr lang="en-US" sz="2700" i="1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68855-8FCB-4E51-A099-832E82C3E85A}"/>
              </a:ext>
            </a:extLst>
          </p:cNvPr>
          <p:cNvSpPr txBox="1"/>
          <p:nvPr/>
        </p:nvSpPr>
        <p:spPr>
          <a:xfrm>
            <a:off x="211873" y="6131057"/>
            <a:ext cx="5185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31 October – 2 November 2018</a:t>
            </a:r>
          </a:p>
          <a:p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Dakar, Senegal</a:t>
            </a:r>
          </a:p>
        </p:txBody>
      </p:sp>
    </p:spTree>
    <p:extLst>
      <p:ext uri="{BB962C8B-B14F-4D97-AF65-F5344CB8AC3E}">
        <p14:creationId xmlns:p14="http://schemas.microsoft.com/office/powerpoint/2010/main" val="29501376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B59B8C-7B7B-B94C-8B22-4CF8B5FFE49D}"/>
              </a:ext>
            </a:extLst>
          </p:cNvPr>
          <p:cNvSpPr txBox="1"/>
          <p:nvPr/>
        </p:nvSpPr>
        <p:spPr>
          <a:xfrm>
            <a:off x="532550" y="404891"/>
            <a:ext cx="7122892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GB" dirty="0"/>
          </a:p>
          <a:p>
            <a:r>
              <a:rPr lang="en-GB" b="1" dirty="0"/>
              <a:t>Stats</a:t>
            </a:r>
          </a:p>
          <a:p>
            <a:r>
              <a:rPr lang="en-GB" dirty="0"/>
              <a:t>2.5 days</a:t>
            </a:r>
          </a:p>
          <a:p>
            <a:r>
              <a:rPr lang="en-GB" dirty="0"/>
              <a:t>250+ participants </a:t>
            </a:r>
          </a:p>
          <a:p>
            <a:r>
              <a:rPr lang="en-GB" dirty="0"/>
              <a:t>30+ countries</a:t>
            </a:r>
          </a:p>
          <a:p>
            <a:r>
              <a:rPr lang="en-GB" dirty="0"/>
              <a:t>40+ organisations </a:t>
            </a:r>
          </a:p>
          <a:p>
            <a:r>
              <a:rPr lang="en-GB" dirty="0"/>
              <a:t>60+ experts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1A38D-F06F-494C-8356-75317F4C1FAF}"/>
              </a:ext>
            </a:extLst>
          </p:cNvPr>
          <p:cNvSpPr txBox="1"/>
          <p:nvPr/>
        </p:nvSpPr>
        <p:spPr>
          <a:xfrm>
            <a:off x="541338" y="2584117"/>
            <a:ext cx="7114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EITI has been a driving force in moving the beneficial ownership debate forward. </a:t>
            </a:r>
          </a:p>
          <a:p>
            <a:endParaRPr lang="en-GB" dirty="0"/>
          </a:p>
          <a:p>
            <a:r>
              <a:rPr lang="en-GB" dirty="0"/>
              <a:t>In the past 12 months: laws have been drafted, adapted and adopted. </a:t>
            </a:r>
          </a:p>
          <a:p>
            <a:r>
              <a:rPr lang="en-GB" dirty="0"/>
              <a:t>The conversations at Dakar have been detailed, experiences have been shared and best practice debated. </a:t>
            </a:r>
          </a:p>
          <a:p>
            <a:endParaRPr lang="en-GB" dirty="0"/>
          </a:p>
          <a:p>
            <a:r>
              <a:rPr lang="en-GB" dirty="0"/>
              <a:t>Beneficial ownership transparency is here to stay, it is now a global norm.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B389C-7346-4240-B315-92AC8C037AE5}"/>
              </a:ext>
            </a:extLst>
          </p:cNvPr>
          <p:cNvSpPr txBox="1"/>
          <p:nvPr/>
        </p:nvSpPr>
        <p:spPr>
          <a:xfrm>
            <a:off x="582485" y="5021496"/>
            <a:ext cx="1648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2016 Requirement adopted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EBC8E5-3FDA-4E49-B289-0F7709208A78}"/>
              </a:ext>
            </a:extLst>
          </p:cNvPr>
          <p:cNvSpPr txBox="1"/>
          <p:nvPr/>
        </p:nvSpPr>
        <p:spPr>
          <a:xfrm>
            <a:off x="3167583" y="5044021"/>
            <a:ext cx="1648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2017 </a:t>
            </a:r>
          </a:p>
          <a:p>
            <a:r>
              <a:rPr lang="en-GB" dirty="0"/>
              <a:t>Jakarta conference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13084C-705C-6841-AADA-627B59BA69BA}"/>
              </a:ext>
            </a:extLst>
          </p:cNvPr>
          <p:cNvSpPr txBox="1"/>
          <p:nvPr/>
        </p:nvSpPr>
        <p:spPr>
          <a:xfrm>
            <a:off x="5752681" y="5021496"/>
            <a:ext cx="1648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2018 </a:t>
            </a:r>
          </a:p>
          <a:p>
            <a:r>
              <a:rPr lang="en-GB" dirty="0"/>
              <a:t>Dakar conference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530503-AE20-654B-AC89-747C420B70A2}"/>
              </a:ext>
            </a:extLst>
          </p:cNvPr>
          <p:cNvCxnSpPr/>
          <p:nvPr/>
        </p:nvCxnSpPr>
        <p:spPr>
          <a:xfrm>
            <a:off x="541338" y="4890977"/>
            <a:ext cx="73054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C3D67E7-7DF8-8042-91B2-2742AE49B699}"/>
              </a:ext>
            </a:extLst>
          </p:cNvPr>
          <p:cNvSpPr txBox="1"/>
          <p:nvPr/>
        </p:nvSpPr>
        <p:spPr>
          <a:xfrm>
            <a:off x="8025737" y="4720856"/>
            <a:ext cx="111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Target 2020 </a:t>
            </a:r>
          </a:p>
        </p:txBody>
      </p:sp>
    </p:spTree>
    <p:extLst>
      <p:ext uri="{BB962C8B-B14F-4D97-AF65-F5344CB8AC3E}">
        <p14:creationId xmlns:p14="http://schemas.microsoft.com/office/powerpoint/2010/main" val="420509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39B2-DDDB-064A-AA61-53391C11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DCDD-7529-1D47-BB2D-D0A0B6B11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020220"/>
            <a:ext cx="7875058" cy="2620312"/>
          </a:xfrm>
        </p:spPr>
        <p:txBody>
          <a:bodyPr/>
          <a:lstStyle/>
          <a:p>
            <a:pPr lvl="0"/>
            <a:r>
              <a:rPr lang="nb-NO" dirty="0"/>
              <a:t>“</a:t>
            </a:r>
            <a:r>
              <a:rPr lang="nb-NO" i="1" dirty="0" err="1"/>
              <a:t>Knowing</a:t>
            </a:r>
            <a:r>
              <a:rPr lang="nb-NO" i="1" dirty="0"/>
              <a:t> </a:t>
            </a:r>
            <a:r>
              <a:rPr lang="nb-NO" i="1" dirty="0" err="1"/>
              <a:t>your</a:t>
            </a:r>
            <a:r>
              <a:rPr lang="nb-NO" i="1" dirty="0"/>
              <a:t> </a:t>
            </a:r>
            <a:r>
              <a:rPr lang="nb-NO" i="1" dirty="0" err="1"/>
              <a:t>beneficial</a:t>
            </a:r>
            <a:r>
              <a:rPr lang="nb-NO" i="1" dirty="0"/>
              <a:t> </a:t>
            </a:r>
            <a:r>
              <a:rPr lang="nb-NO" i="1" dirty="0" err="1"/>
              <a:t>owners</a:t>
            </a:r>
            <a:r>
              <a:rPr lang="nb-NO" i="1" dirty="0"/>
              <a:t> is a </a:t>
            </a:r>
            <a:r>
              <a:rPr lang="nb-NO" i="1" dirty="0" err="1"/>
              <a:t>key</a:t>
            </a:r>
            <a:r>
              <a:rPr lang="nb-NO" i="1" dirty="0"/>
              <a:t> </a:t>
            </a:r>
            <a:r>
              <a:rPr lang="nb-NO" i="1" dirty="0" err="1"/>
              <a:t>issue</a:t>
            </a:r>
            <a:r>
              <a:rPr lang="nb-NO" i="1" dirty="0"/>
              <a:t> for all EITI </a:t>
            </a:r>
            <a:r>
              <a:rPr lang="nb-NO" i="1" dirty="0" err="1"/>
              <a:t>implementing</a:t>
            </a:r>
            <a:r>
              <a:rPr lang="nb-NO" i="1" dirty="0"/>
              <a:t> </a:t>
            </a:r>
            <a:r>
              <a:rPr lang="nb-NO" i="1" dirty="0" err="1"/>
              <a:t>countries</a:t>
            </a:r>
            <a:r>
              <a:rPr lang="nb-NO" i="1" dirty="0"/>
              <a:t> and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wider</a:t>
            </a:r>
            <a:r>
              <a:rPr lang="nb-NO" i="1" dirty="0"/>
              <a:t> </a:t>
            </a:r>
            <a:r>
              <a:rPr lang="nb-NO" i="1" dirty="0" err="1"/>
              <a:t>world</a:t>
            </a:r>
            <a:r>
              <a:rPr lang="nb-NO" i="1" dirty="0"/>
              <a:t> in order to </a:t>
            </a:r>
            <a:r>
              <a:rPr lang="nb-NO" i="1" dirty="0" err="1"/>
              <a:t>harness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full </a:t>
            </a:r>
            <a:r>
              <a:rPr lang="nb-NO" i="1" dirty="0" err="1"/>
              <a:t>value</a:t>
            </a:r>
            <a:r>
              <a:rPr lang="nb-NO" i="1" dirty="0"/>
              <a:t>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extractive</a:t>
            </a:r>
            <a:r>
              <a:rPr lang="nb-NO" i="1" dirty="0"/>
              <a:t> </a:t>
            </a:r>
            <a:r>
              <a:rPr lang="nb-NO" i="1" dirty="0" err="1"/>
              <a:t>industries</a:t>
            </a:r>
            <a:r>
              <a:rPr lang="nb-NO" i="1" dirty="0"/>
              <a:t>. </a:t>
            </a:r>
            <a:r>
              <a:rPr lang="nb-NO" i="1" dirty="0" err="1"/>
              <a:t>Transparency</a:t>
            </a:r>
            <a:r>
              <a:rPr lang="nb-NO" i="1" dirty="0"/>
              <a:t>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i="1" dirty="0" err="1"/>
              <a:t>beneficial</a:t>
            </a:r>
            <a:r>
              <a:rPr lang="nb-NO" i="1" dirty="0"/>
              <a:t> </a:t>
            </a:r>
            <a:r>
              <a:rPr lang="nb-NO" i="1" dirty="0" err="1"/>
              <a:t>owners</a:t>
            </a:r>
            <a:r>
              <a:rPr lang="nb-NO" i="1" dirty="0"/>
              <a:t> </a:t>
            </a:r>
            <a:r>
              <a:rPr lang="nb-NO" i="1" dirty="0" err="1"/>
              <a:t>helps</a:t>
            </a:r>
            <a:r>
              <a:rPr lang="nb-NO" i="1" dirty="0"/>
              <a:t> fight </a:t>
            </a:r>
            <a:r>
              <a:rPr lang="nb-NO" i="1" dirty="0" err="1"/>
              <a:t>against</a:t>
            </a:r>
            <a:r>
              <a:rPr lang="nb-NO" i="1" dirty="0"/>
              <a:t> </a:t>
            </a:r>
            <a:r>
              <a:rPr lang="nb-NO" i="1" dirty="0" err="1"/>
              <a:t>tax</a:t>
            </a:r>
            <a:r>
              <a:rPr lang="nb-NO" i="1" dirty="0"/>
              <a:t> </a:t>
            </a:r>
            <a:r>
              <a:rPr lang="nb-NO" i="1" dirty="0" err="1"/>
              <a:t>evasion</a:t>
            </a:r>
            <a:r>
              <a:rPr lang="nb-NO" i="1" dirty="0"/>
              <a:t>, </a:t>
            </a:r>
            <a:r>
              <a:rPr lang="nb-NO" i="1" dirty="0" err="1"/>
              <a:t>corruption</a:t>
            </a:r>
            <a:r>
              <a:rPr lang="nb-NO" i="1" dirty="0"/>
              <a:t>, </a:t>
            </a:r>
            <a:r>
              <a:rPr lang="nb-NO" i="1" dirty="0" err="1"/>
              <a:t>conflicts</a:t>
            </a:r>
            <a:r>
              <a:rPr lang="nb-NO" i="1" dirty="0"/>
              <a:t>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i="1" dirty="0" err="1"/>
              <a:t>interest</a:t>
            </a:r>
            <a:r>
              <a:rPr lang="nb-NO" i="1" dirty="0"/>
              <a:t> and </a:t>
            </a:r>
            <a:r>
              <a:rPr lang="nb-NO" i="1" dirty="0" err="1"/>
              <a:t>illicit</a:t>
            </a:r>
            <a:r>
              <a:rPr lang="nb-NO" i="1" dirty="0"/>
              <a:t> </a:t>
            </a:r>
            <a:r>
              <a:rPr lang="nb-NO" i="1" dirty="0" err="1"/>
              <a:t>financial</a:t>
            </a:r>
            <a:r>
              <a:rPr lang="nb-NO" i="1" dirty="0"/>
              <a:t> </a:t>
            </a:r>
            <a:r>
              <a:rPr lang="nb-NO" i="1" dirty="0" err="1"/>
              <a:t>flows</a:t>
            </a:r>
            <a:r>
              <a:rPr lang="nb-NO" i="1" dirty="0"/>
              <a:t>, in order to </a:t>
            </a:r>
            <a:r>
              <a:rPr lang="nb-NO" i="1" dirty="0" err="1"/>
              <a:t>improve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investment</a:t>
            </a:r>
            <a:r>
              <a:rPr lang="nb-NO" i="1" dirty="0"/>
              <a:t> </a:t>
            </a:r>
            <a:r>
              <a:rPr lang="nb-NO" i="1" dirty="0" err="1"/>
              <a:t>climate</a:t>
            </a:r>
            <a:r>
              <a:rPr lang="nb-NO" i="1" dirty="0"/>
              <a:t>.”</a:t>
            </a:r>
          </a:p>
          <a:p>
            <a:pPr lvl="0"/>
            <a:endParaRPr lang="en-GB" i="1" dirty="0"/>
          </a:p>
          <a:p>
            <a:pPr lvl="0"/>
            <a:r>
              <a:rPr lang="en-GB" b="1" dirty="0"/>
              <a:t>H.E </a:t>
            </a:r>
            <a:r>
              <a:rPr lang="en-GB" b="1" dirty="0" err="1"/>
              <a:t>Macky</a:t>
            </a:r>
            <a:r>
              <a:rPr lang="en-GB" b="1" dirty="0"/>
              <a:t> </a:t>
            </a:r>
            <a:r>
              <a:rPr lang="en-GB" b="1" dirty="0" err="1"/>
              <a:t>Sall</a:t>
            </a:r>
            <a:r>
              <a:rPr lang="en-GB" b="1" dirty="0"/>
              <a:t>, President of Senegal </a:t>
            </a:r>
            <a:endParaRPr lang="nb-NO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28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97323-5C1C-4D4B-BA9C-8B5AECE6CB40}"/>
              </a:ext>
            </a:extLst>
          </p:cNvPr>
          <p:cNvSpPr txBox="1"/>
          <p:nvPr/>
        </p:nvSpPr>
        <p:spPr>
          <a:xfrm>
            <a:off x="406400" y="424934"/>
            <a:ext cx="873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Road to 2020: the EITI’s beneficial ownership requirement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68C71F-177B-4DD1-8EEA-7C323E5FCC94}"/>
              </a:ext>
            </a:extLst>
          </p:cNvPr>
          <p:cNvSpPr txBox="1"/>
          <p:nvPr/>
        </p:nvSpPr>
        <p:spPr>
          <a:xfrm>
            <a:off x="406400" y="1684533"/>
            <a:ext cx="802062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000" dirty="0"/>
              <a:t>EITI requires that countries must ensure that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/>
              <a:t>oil, gas and mining </a:t>
            </a:r>
            <a:r>
              <a:rPr lang="en-US" sz="3000" dirty="0"/>
              <a:t>companies that </a:t>
            </a:r>
            <a:r>
              <a:rPr lang="en-US" sz="3000" b="1" dirty="0"/>
              <a:t>apply for, or hold a participating interest in </a:t>
            </a:r>
            <a:r>
              <a:rPr lang="en-US" sz="3000" dirty="0"/>
              <a:t>an exploration or production oil, gas or mining license or contract in an EITI country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/>
              <a:t>must disclose their </a:t>
            </a:r>
            <a:r>
              <a:rPr lang="en-GB" sz="3000" b="1" dirty="0"/>
              <a:t>beneficial owners </a:t>
            </a:r>
            <a:r>
              <a:rPr lang="en-GB" sz="3000" dirty="0"/>
              <a:t>no later than </a:t>
            </a:r>
            <a:r>
              <a:rPr lang="en-GB" sz="3000" b="1" dirty="0"/>
              <a:t>1 January 2020</a:t>
            </a:r>
            <a:r>
              <a:rPr lang="en-GB" sz="3000" dirty="0"/>
              <a:t>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/>
              <a:t>Must identify </a:t>
            </a:r>
            <a:r>
              <a:rPr lang="en-GB" sz="3000" b="1" dirty="0"/>
              <a:t>politically </a:t>
            </a:r>
          </a:p>
          <a:p>
            <a:pPr>
              <a:spcAft>
                <a:spcPts val="600"/>
              </a:spcAft>
            </a:pPr>
            <a:r>
              <a:rPr lang="en-GB" sz="3000" b="1" dirty="0"/>
              <a:t>	exposed</a:t>
            </a:r>
            <a:r>
              <a:rPr lang="en-GB" sz="3000" dirty="0"/>
              <a:t> owners.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DE7F61-C4FC-4509-BD74-461338A12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54" y="4858208"/>
            <a:ext cx="1302327" cy="1830123"/>
          </a:xfrm>
          <a:prstGeom prst="rect">
            <a:avLst/>
          </a:prstGeom>
        </p:spPr>
      </p:pic>
      <p:pic>
        <p:nvPicPr>
          <p:cNvPr id="7" name="Picture 6" descr="BO%20icon%20large.png">
            <a:extLst>
              <a:ext uri="{FF2B5EF4-FFF2-40B4-BE49-F238E27FC236}">
                <a16:creationId xmlns:a16="http://schemas.microsoft.com/office/drawing/2014/main" id="{05079D7F-40C8-421B-BF88-EA5B1C48A2C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82" y="4940259"/>
            <a:ext cx="1547318" cy="1420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17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257AF-CCF7-FE45-A131-893BADE7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we doing this?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4DACB-0359-6C4C-A1D2-96F0C666F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338" y="1212271"/>
            <a:ext cx="7875058" cy="4509655"/>
          </a:xfrm>
        </p:spPr>
        <p:txBody>
          <a:bodyPr/>
          <a:lstStyle/>
          <a:p>
            <a:r>
              <a:rPr lang="en-GB" dirty="0"/>
              <a:t>Beneficial ownership transparency will: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Simplify reporting for companies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Create a level playing field for all companies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Increase the potential for quality investment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Enhance transparency and reduce corruption risks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Increase trust between governments, companies and civil society </a:t>
            </a:r>
          </a:p>
          <a:p>
            <a:r>
              <a:rPr lang="nb-NO" i="1" dirty="0"/>
              <a:t>“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reason</a:t>
            </a:r>
            <a:r>
              <a:rPr lang="nb-NO" i="1" dirty="0"/>
              <a:t> for BO </a:t>
            </a:r>
            <a:r>
              <a:rPr lang="nb-NO" i="1" dirty="0" err="1"/>
              <a:t>disclosure</a:t>
            </a:r>
            <a:r>
              <a:rPr lang="nb-NO" i="1" dirty="0"/>
              <a:t> in </a:t>
            </a:r>
            <a:r>
              <a:rPr lang="nb-NO" i="1" dirty="0" err="1"/>
              <a:t>the</a:t>
            </a:r>
            <a:r>
              <a:rPr lang="nb-NO" i="1" dirty="0"/>
              <a:t> UK is to </a:t>
            </a:r>
            <a:r>
              <a:rPr lang="nb-NO" i="1" dirty="0" err="1"/>
              <a:t>create</a:t>
            </a:r>
            <a:r>
              <a:rPr lang="nb-NO" i="1" dirty="0"/>
              <a:t> a </a:t>
            </a:r>
            <a:r>
              <a:rPr lang="nb-NO" i="1" dirty="0" err="1"/>
              <a:t>good</a:t>
            </a:r>
            <a:r>
              <a:rPr lang="nb-NO" i="1" dirty="0"/>
              <a:t> </a:t>
            </a:r>
            <a:r>
              <a:rPr lang="nb-NO" i="1" dirty="0" err="1"/>
              <a:t>corporate</a:t>
            </a:r>
            <a:r>
              <a:rPr lang="nb-NO" i="1" dirty="0"/>
              <a:t> </a:t>
            </a:r>
            <a:r>
              <a:rPr lang="nb-NO" i="1" dirty="0" err="1"/>
              <a:t>behavior</a:t>
            </a:r>
            <a:r>
              <a:rPr lang="nb-NO" i="1" dirty="0"/>
              <a:t> and trust </a:t>
            </a:r>
            <a:r>
              <a:rPr lang="nb-NO" i="1" dirty="0" err="1"/>
              <a:t>across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economy</a:t>
            </a:r>
            <a:r>
              <a:rPr lang="nb-NO" i="1" dirty="0"/>
              <a:t>”.</a:t>
            </a:r>
            <a:endParaRPr lang="en-GB" i="1" dirty="0"/>
          </a:p>
          <a:p>
            <a:r>
              <a:rPr lang="en-GB" i="1" dirty="0"/>
              <a:t>Matthew Ray, UK government 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91349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EBCD-4B2E-614C-8866-762E7E1F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fit, not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F5AE0-4B84-CB48-A9F5-BFE9CD894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4087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countries are taking different approaches to disclosing beneficial ownership data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Some are taking a targeted approach, focusing on oil, gas and mining companies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Others are including all sectors and companies registered in their countries.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There is no good or bad approach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Stakeholders must decide what works in their context, inline with national priorities</a:t>
            </a:r>
          </a:p>
        </p:txBody>
      </p:sp>
    </p:spTree>
    <p:extLst>
      <p:ext uri="{BB962C8B-B14F-4D97-AF65-F5344CB8AC3E}">
        <p14:creationId xmlns:p14="http://schemas.microsoft.com/office/powerpoint/2010/main" val="414849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CB98-487B-BB43-8D49-BF65BF08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5AF7D-A713-D146-A865-59F35EA1B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69174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Guinea</a:t>
            </a:r>
            <a:r>
              <a:rPr lang="en-GB" dirty="0"/>
              <a:t> and </a:t>
            </a:r>
            <a:r>
              <a:rPr lang="en-GB" b="1" dirty="0"/>
              <a:t>Sierra Leone </a:t>
            </a:r>
            <a:r>
              <a:rPr lang="en-GB" dirty="0"/>
              <a:t>will publish BO data in oil gas and mining sectors.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The DRC </a:t>
            </a:r>
            <a:r>
              <a:rPr lang="en-GB" dirty="0"/>
              <a:t>will publish information in mining first then in the oil and gas sector.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Nigeria</a:t>
            </a:r>
            <a:r>
              <a:rPr lang="en-GB" dirty="0"/>
              <a:t> plans to establish a public register before 2020.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Ghana</a:t>
            </a:r>
            <a:r>
              <a:rPr lang="en-GB" dirty="0"/>
              <a:t> will publish the BOs of companies bidding for petroleum blocks.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b="1" dirty="0"/>
              <a:t>United Kingdom </a:t>
            </a:r>
            <a:r>
              <a:rPr lang="en-GB" dirty="0"/>
              <a:t>has already published a complete register. </a:t>
            </a:r>
          </a:p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0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0557-C2E4-1C43-9B6D-6E54E966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drafting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313BA-B8C2-9846-85B3-7DFFEDCBD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00200"/>
            <a:ext cx="7875058" cy="4719320"/>
          </a:xfrm>
        </p:spPr>
        <p:txBody>
          <a:bodyPr/>
          <a:lstStyle/>
          <a:p>
            <a:r>
              <a:rPr lang="nb-NO" i="1" dirty="0"/>
              <a:t>“</a:t>
            </a:r>
            <a:r>
              <a:rPr lang="nb-NO" i="1" dirty="0" err="1"/>
              <a:t>We</a:t>
            </a:r>
            <a:r>
              <a:rPr lang="nb-NO" i="1" dirty="0"/>
              <a:t> </a:t>
            </a:r>
            <a:r>
              <a:rPr lang="nb-NO" i="1" dirty="0" err="1"/>
              <a:t>are</a:t>
            </a:r>
            <a:r>
              <a:rPr lang="nb-NO" i="1" dirty="0"/>
              <a:t> all still in a </a:t>
            </a:r>
            <a:r>
              <a:rPr lang="nb-NO" i="1" dirty="0" err="1"/>
              <a:t>learning</a:t>
            </a:r>
            <a:r>
              <a:rPr lang="nb-NO" i="1" dirty="0"/>
              <a:t> </a:t>
            </a:r>
            <a:r>
              <a:rPr lang="nb-NO" i="1" dirty="0" err="1"/>
              <a:t>process</a:t>
            </a:r>
            <a:r>
              <a:rPr lang="nb-NO" i="1" dirty="0"/>
              <a:t> </a:t>
            </a:r>
            <a:r>
              <a:rPr lang="nb-NO" i="1" dirty="0" err="1"/>
              <a:t>when</a:t>
            </a:r>
            <a:r>
              <a:rPr lang="nb-NO" i="1" dirty="0"/>
              <a:t> it </a:t>
            </a:r>
            <a:r>
              <a:rPr lang="nb-NO" i="1" dirty="0" err="1"/>
              <a:t>comes</a:t>
            </a:r>
            <a:r>
              <a:rPr lang="nb-NO" i="1" dirty="0"/>
              <a:t> to </a:t>
            </a:r>
            <a:r>
              <a:rPr lang="nb-NO" i="1" dirty="0" err="1"/>
              <a:t>legislating</a:t>
            </a:r>
            <a:r>
              <a:rPr lang="nb-NO" i="1" dirty="0"/>
              <a:t> </a:t>
            </a:r>
            <a:r>
              <a:rPr lang="nb-NO" i="1" dirty="0" err="1"/>
              <a:t>beneficial</a:t>
            </a:r>
            <a:r>
              <a:rPr lang="nb-NO" i="1" dirty="0"/>
              <a:t> </a:t>
            </a:r>
            <a:r>
              <a:rPr lang="nb-NO" i="1" dirty="0" err="1"/>
              <a:t>ownership</a:t>
            </a:r>
            <a:r>
              <a:rPr lang="nb-NO" i="1" dirty="0"/>
              <a:t> </a:t>
            </a:r>
            <a:r>
              <a:rPr lang="nb-NO" i="1" dirty="0" err="1"/>
              <a:t>disclosure</a:t>
            </a:r>
            <a:r>
              <a:rPr lang="nb-NO" i="1" dirty="0"/>
              <a:t>. This is </a:t>
            </a:r>
            <a:r>
              <a:rPr lang="nb-NO" i="1" dirty="0" err="1"/>
              <a:t>why</a:t>
            </a:r>
            <a:r>
              <a:rPr lang="nb-NO" i="1" dirty="0"/>
              <a:t> </a:t>
            </a:r>
            <a:r>
              <a:rPr lang="nb-NO" i="1" dirty="0" err="1"/>
              <a:t>this</a:t>
            </a:r>
            <a:r>
              <a:rPr lang="nb-NO" i="1" dirty="0"/>
              <a:t> </a:t>
            </a:r>
            <a:r>
              <a:rPr lang="nb-NO" i="1" dirty="0" err="1"/>
              <a:t>conference</a:t>
            </a:r>
            <a:r>
              <a:rPr lang="nb-NO" i="1" dirty="0"/>
              <a:t> is so </a:t>
            </a:r>
            <a:r>
              <a:rPr lang="nb-NO" i="1" dirty="0" err="1"/>
              <a:t>important</a:t>
            </a:r>
            <a:r>
              <a:rPr lang="nb-NO" i="1" dirty="0"/>
              <a:t>”. </a:t>
            </a:r>
          </a:p>
          <a:p>
            <a:endParaRPr lang="nb-NO" dirty="0"/>
          </a:p>
          <a:p>
            <a:r>
              <a:rPr lang="nb-NO" dirty="0"/>
              <a:t>Stephen </a:t>
            </a:r>
            <a:r>
              <a:rPr lang="nb-NO" dirty="0" err="1"/>
              <a:t>Karangizi</a:t>
            </a:r>
            <a:r>
              <a:rPr lang="nb-NO" dirty="0"/>
              <a:t>, ALSF. </a:t>
            </a:r>
          </a:p>
          <a:p>
            <a:endParaRPr lang="nb-NO" dirty="0"/>
          </a:p>
          <a:p>
            <a:r>
              <a:rPr lang="nb-NO" i="1" dirty="0"/>
              <a:t>“</a:t>
            </a:r>
            <a:r>
              <a:rPr lang="nb-NO" i="1" dirty="0" err="1"/>
              <a:t>We</a:t>
            </a:r>
            <a:r>
              <a:rPr lang="nb-NO" i="1" dirty="0"/>
              <a:t> </a:t>
            </a:r>
            <a:r>
              <a:rPr lang="nb-NO" i="1" dirty="0" err="1"/>
              <a:t>want</a:t>
            </a:r>
            <a:r>
              <a:rPr lang="nb-NO" i="1" dirty="0"/>
              <a:t> </a:t>
            </a:r>
            <a:r>
              <a:rPr lang="nb-NO" i="1" dirty="0" err="1"/>
              <a:t>our</a:t>
            </a:r>
            <a:r>
              <a:rPr lang="nb-NO" i="1" dirty="0"/>
              <a:t> </a:t>
            </a:r>
            <a:r>
              <a:rPr lang="nb-NO" i="1" dirty="0" err="1"/>
              <a:t>law</a:t>
            </a:r>
            <a:r>
              <a:rPr lang="nb-NO" i="1" dirty="0"/>
              <a:t> to </a:t>
            </a:r>
            <a:r>
              <a:rPr lang="nb-NO" i="1" dirty="0" err="1"/>
              <a:t>work</a:t>
            </a:r>
            <a:r>
              <a:rPr lang="nb-NO" i="1" dirty="0"/>
              <a:t>, and </a:t>
            </a:r>
            <a:r>
              <a:rPr lang="nb-NO" i="1" dirty="0" err="1"/>
              <a:t>therefore</a:t>
            </a:r>
            <a:r>
              <a:rPr lang="nb-NO" i="1" dirty="0"/>
              <a:t> </a:t>
            </a:r>
            <a:r>
              <a:rPr lang="nb-NO" i="1" dirty="0" err="1"/>
              <a:t>learn</a:t>
            </a:r>
            <a:r>
              <a:rPr lang="nb-NO" i="1" dirty="0"/>
              <a:t> from </a:t>
            </a:r>
            <a:r>
              <a:rPr lang="nb-NO" i="1" dirty="0" err="1"/>
              <a:t>others</a:t>
            </a:r>
            <a:r>
              <a:rPr lang="nb-NO" i="1" dirty="0"/>
              <a:t> </a:t>
            </a:r>
            <a:r>
              <a:rPr lang="nb-NO" i="1" dirty="0" err="1"/>
              <a:t>who</a:t>
            </a:r>
            <a:r>
              <a:rPr lang="nb-NO" i="1" dirty="0"/>
              <a:t> have </a:t>
            </a:r>
            <a:r>
              <a:rPr lang="nb-NO" i="1" dirty="0" err="1"/>
              <a:t>made</a:t>
            </a:r>
            <a:r>
              <a:rPr lang="nb-NO" i="1" dirty="0"/>
              <a:t> progress </a:t>
            </a:r>
            <a:r>
              <a:rPr lang="nb-NO" i="1" dirty="0" err="1"/>
              <a:t>on</a:t>
            </a:r>
            <a:r>
              <a:rPr lang="nb-NO" i="1" dirty="0"/>
              <a:t> </a:t>
            </a:r>
            <a:r>
              <a:rPr lang="nb-NO" i="1" dirty="0" err="1"/>
              <a:t>beneficial</a:t>
            </a:r>
            <a:r>
              <a:rPr lang="nb-NO" i="1" dirty="0"/>
              <a:t> </a:t>
            </a:r>
            <a:r>
              <a:rPr lang="nb-NO" i="1" dirty="0" err="1"/>
              <a:t>ownership</a:t>
            </a:r>
            <a:r>
              <a:rPr lang="nb-NO" i="1" dirty="0"/>
              <a:t>” </a:t>
            </a:r>
          </a:p>
          <a:p>
            <a:endParaRPr lang="nb-NO" dirty="0"/>
          </a:p>
          <a:p>
            <a:r>
              <a:rPr lang="nb-NO" dirty="0"/>
              <a:t>Luse </a:t>
            </a:r>
            <a:r>
              <a:rPr lang="nb-NO" dirty="0" err="1"/>
              <a:t>Chansa-Kalonga</a:t>
            </a:r>
            <a:r>
              <a:rPr lang="nb-NO" dirty="0"/>
              <a:t>, Zambia. </a:t>
            </a:r>
          </a:p>
          <a:p>
            <a:br>
              <a:rPr lang="nb-NO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54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0031-809B-304E-817A-36A0F3D9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steps: countdown to 2020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390C-D673-4E49-AAE8-34165B3EB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129145"/>
            <a:ext cx="7875058" cy="5077691"/>
          </a:xfrm>
        </p:spPr>
        <p:txBody>
          <a:bodyPr/>
          <a:lstStyle/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We have only 12 months until this requirement comes into full force. Start reporting now.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Knowledge has increased but appetite remains undiminished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Getting the legislation right is just the beginning, implementation is key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Demand for technical assistance is high. There are many options to consider and there are partners who are willing to support.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874988"/>
      </p:ext>
    </p:extLst>
  </p:cSld>
  <p:clrMapOvr>
    <a:masterClrMapping/>
  </p:clrMapOvr>
</p:sld>
</file>

<file path=ppt/theme/theme1.xml><?xml version="1.0" encoding="utf-8"?>
<a:theme xmlns:a="http://schemas.openxmlformats.org/drawingml/2006/main" name="EITI theme">
  <a:themeElements>
    <a:clrScheme name="EITI palette 2015">
      <a:dk1>
        <a:srgbClr val="404040"/>
      </a:dk1>
      <a:lt1>
        <a:sysClr val="window" lastClr="FFFFFF"/>
      </a:lt1>
      <a:dk2>
        <a:srgbClr val="625648"/>
      </a:dk2>
      <a:lt2>
        <a:srgbClr val="E6E6E6"/>
      </a:lt2>
      <a:accent1>
        <a:srgbClr val="0076AF"/>
      </a:accent1>
      <a:accent2>
        <a:srgbClr val="8AB9E2"/>
      </a:accent2>
      <a:accent3>
        <a:srgbClr val="D54D35"/>
      </a:accent3>
      <a:accent4>
        <a:srgbClr val="FAA627"/>
      </a:accent4>
      <a:accent5>
        <a:srgbClr val="2D8B2A"/>
      </a:accent5>
      <a:accent6>
        <a:srgbClr val="84AD42"/>
      </a:accent6>
      <a:hlink>
        <a:srgbClr val="0084B4"/>
      </a:hlink>
      <a:folHlink>
        <a:srgbClr val="00919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DACE739233BB499185E9201691D117" ma:contentTypeVersion="45" ma:contentTypeDescription="Create a new document." ma:contentTypeScope="" ma:versionID="20182d0dbdd215c1e09bd485ed6324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4b5a4020cc0417531245af4bd946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D2FD9B-AD0C-488B-BB09-7938E8AAEC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D77C46-CAA2-49D8-995A-2E2765495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69BC5F-8029-4422-9DC9-FF98CA8F98F5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13928</TotalTime>
  <Words>639</Words>
  <Application>Microsoft Macintosh PowerPoint</Application>
  <PresentationFormat>On-screen Show (4:3)</PresentationFormat>
  <Paragraphs>79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Frutiger LT 57 Cn</vt:lpstr>
      <vt:lpstr>Myriad Pro Light</vt:lpstr>
      <vt:lpstr>EITI theme</vt:lpstr>
      <vt:lpstr> Opening Up Ownership: Africa – Harnessing the potential of the extractive sector  Key themes, lessons and takeaways   </vt:lpstr>
      <vt:lpstr>PowerPoint Presentation</vt:lpstr>
      <vt:lpstr>Quotes</vt:lpstr>
      <vt:lpstr>PowerPoint Presentation</vt:lpstr>
      <vt:lpstr>Why are we doing this? </vt:lpstr>
      <vt:lpstr>Best fit, not best practice</vt:lpstr>
      <vt:lpstr>Country examples</vt:lpstr>
      <vt:lpstr>On drafting legislation</vt:lpstr>
      <vt:lpstr>Next steps: countdown to 2020 </vt:lpstr>
    </vt:vector>
  </TitlesOfParts>
  <Company>Eddy Hill Design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Microsoft Office User</cp:lastModifiedBy>
  <cp:revision>617</cp:revision>
  <dcterms:created xsi:type="dcterms:W3CDTF">2015-07-10T16:01:08Z</dcterms:created>
  <dcterms:modified xsi:type="dcterms:W3CDTF">2018-11-06T14:19:25Z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0x0101004FDACE739233BB499185E9201691D117</vt:lpwstr>
  </property>
</Properties>
</file>